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2" r:id="rId4"/>
    <p:sldId id="263" r:id="rId5"/>
    <p:sldId id="269" r:id="rId6"/>
    <p:sldId id="270" r:id="rId7"/>
    <p:sldId id="258" r:id="rId8"/>
    <p:sldId id="264" r:id="rId9"/>
    <p:sldId id="271" r:id="rId10"/>
    <p:sldId id="272" r:id="rId11"/>
    <p:sldId id="273" r:id="rId12"/>
    <p:sldId id="266" r:id="rId13"/>
    <p:sldId id="276" r:id="rId14"/>
    <p:sldId id="278" r:id="rId15"/>
    <p:sldId id="277" r:id="rId16"/>
    <p:sldId id="260" r:id="rId17"/>
    <p:sldId id="265" r:id="rId18"/>
    <p:sldId id="274" r:id="rId19"/>
    <p:sldId id="261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urier10 BT" panose="02070509030505020404" pitchFamily="49" charset="0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716" autoAdjust="0"/>
  </p:normalViewPr>
  <p:slideViewPr>
    <p:cSldViewPr snapToGrid="0" snapToObjects="1">
      <p:cViewPr varScale="1">
        <p:scale>
          <a:sx n="105" d="100"/>
          <a:sy n="105" d="100"/>
        </p:scale>
        <p:origin x="57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E8225-23C1-CD44-BD25-A6605EA2E611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D378C-8E57-4A4E-B6B6-FE4271151CC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1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A_PowerPoint Templates V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40000" cy="6882221"/>
          </a:xfrm>
          <a:prstGeom prst="rect">
            <a:avLst/>
          </a:prstGeom>
        </p:spPr>
      </p:pic>
      <p:sp>
        <p:nvSpPr>
          <p:cNvPr id="25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513237" y="417969"/>
            <a:ext cx="8369163" cy="61994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513232" y="1037910"/>
            <a:ext cx="8369163" cy="63940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28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029237" y="5987209"/>
            <a:ext cx="4578487" cy="354613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1800"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US" dirty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027153" y="6272185"/>
            <a:ext cx="4578487" cy="354613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1800" b="0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3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A_PowerPoint Templates V8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0000" cy="688222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7498" y="1546158"/>
            <a:ext cx="11171101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2500" dirty="0">
              <a:latin typeface="Arial"/>
              <a:cs typeface="Arial"/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81285" y="521800"/>
            <a:ext cx="8369163" cy="61994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252901" y="6410520"/>
            <a:ext cx="4578487" cy="354613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1200" b="0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2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A_PowerPoint Templates V8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2240000" cy="6882225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7498" y="1863686"/>
            <a:ext cx="11171101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sz="2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04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1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metheus/client_python" TargetMode="External"/><Relationship Id="rId2" Type="http://schemas.openxmlformats.org/officeDocument/2006/relationships/hyperlink" Target="https://prometheus.io/docs/practices/instrumentatio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780797" y="5987209"/>
            <a:ext cx="3433865" cy="354613"/>
          </a:xfrm>
        </p:spPr>
        <p:txBody>
          <a:bodyPr/>
          <a:lstStyle/>
          <a:p>
            <a:r>
              <a:rPr lang="en-US" dirty="0"/>
              <a:t>Matteo Di Carlo (INAF-OAAB)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87768" y="6272185"/>
            <a:ext cx="4925331" cy="354613"/>
          </a:xfrm>
        </p:spPr>
        <p:txBody>
          <a:bodyPr/>
          <a:lstStyle/>
          <a:p>
            <a:r>
              <a:rPr lang="it-IT" dirty="0"/>
              <a:t>P. Harding, G. Le Roux, M. Dolci</a:t>
            </a:r>
            <a:endParaRPr lang="en-US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3B7B8A4-E8C9-40DC-BD39-B2E9B7E7CC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8912" y="417969"/>
            <a:ext cx="9211788" cy="619941"/>
          </a:xfrm>
        </p:spPr>
        <p:txBody>
          <a:bodyPr/>
          <a:lstStyle/>
          <a:p>
            <a:r>
              <a:rPr lang="en-GB" sz="2400" dirty="0"/>
              <a:t>TANGO-Grafana: an online diagnostic tool to assist in the analysis of interconnected problems difficult to debug in the context of the Square Kilometre Array (SKA) telescope project</a:t>
            </a:r>
            <a:br>
              <a:rPr lang="en-GB" sz="2400" dirty="0"/>
            </a:b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026220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16B7C046-B571-4583-86AD-B9270A056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66CF0A-3B01-4F3B-9247-3755560266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" dirty="0"/>
              <a:t>Grafana graph panel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62310C7-ECC8-4729-B24E-A5EC60D182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Google Shape;195;p23">
            <a:extLst>
              <a:ext uri="{FF2B5EF4-FFF2-40B4-BE49-F238E27FC236}">
                <a16:creationId xmlns:a16="http://schemas.microsoft.com/office/drawing/2014/main" id="{8C8A5E60-47D5-44ED-BF43-F6F7CAC7DD6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7728" y="1096650"/>
            <a:ext cx="8369163" cy="466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10;p24">
            <a:extLst>
              <a:ext uri="{FF2B5EF4-FFF2-40B4-BE49-F238E27FC236}">
                <a16:creationId xmlns:a16="http://schemas.microsoft.com/office/drawing/2014/main" id="{D590DF92-132B-4286-AB67-3995DB019E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624" y="2399874"/>
            <a:ext cx="6327648" cy="41879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umetto: rettangolo con angoli arrotondati 4">
            <a:extLst>
              <a:ext uri="{FF2B5EF4-FFF2-40B4-BE49-F238E27FC236}">
                <a16:creationId xmlns:a16="http://schemas.microsoft.com/office/drawing/2014/main" id="{A702FFE4-EA06-453F-A35A-065E418C914B}"/>
              </a:ext>
            </a:extLst>
          </p:cNvPr>
          <p:cNvSpPr/>
          <p:nvPr/>
        </p:nvSpPr>
        <p:spPr>
          <a:xfrm>
            <a:off x="3035808" y="92867"/>
            <a:ext cx="3877056" cy="1453291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device_attribute{device="sys/tg_test/1",dim_x="1",dim_y="0", type="float"}</a:t>
            </a:r>
            <a:endParaRPr lang="en-GB" dirty="0"/>
          </a:p>
        </p:txBody>
      </p:sp>
      <p:sp>
        <p:nvSpPr>
          <p:cNvPr id="7" name="Fumetto: rettangolo con angoli arrotondati 6">
            <a:extLst>
              <a:ext uri="{FF2B5EF4-FFF2-40B4-BE49-F238E27FC236}">
                <a16:creationId xmlns:a16="http://schemas.microsoft.com/office/drawing/2014/main" id="{21BE4530-FEEE-46D1-A1B1-F8A59729E39E}"/>
              </a:ext>
            </a:extLst>
          </p:cNvPr>
          <p:cNvSpPr/>
          <p:nvPr/>
        </p:nvSpPr>
        <p:spPr>
          <a:xfrm>
            <a:off x="7836407" y="1289304"/>
            <a:ext cx="4111961" cy="1110570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device_attribute</a:t>
            </a:r>
            <a:r>
              <a:rPr lang="en-GB" dirty="0"/>
              <a:t>{device="sys/database/2",name="</a:t>
            </a:r>
            <a:r>
              <a:rPr lang="en-GB" dirty="0" err="1"/>
              <a:t>Timing_average</a:t>
            </a:r>
            <a:r>
              <a:rPr lang="en-GB" dirty="0"/>
              <a:t>"}</a:t>
            </a:r>
          </a:p>
        </p:txBody>
      </p:sp>
    </p:spTree>
    <p:extLst>
      <p:ext uri="{BB962C8B-B14F-4D97-AF65-F5344CB8AC3E}">
        <p14:creationId xmlns:p14="http://schemas.microsoft.com/office/powerpoint/2010/main" val="140515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79B0C1CC-2E4D-4DFE-B427-C62BB183A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61E1C58-9DDC-42BC-9C71-20A83E8CCD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" dirty="0"/>
              <a:t>Using the TANGO-rest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96280C-63D0-40AF-A314-9A66D64C85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Google Shape;224;p25">
            <a:extLst>
              <a:ext uri="{FF2B5EF4-FFF2-40B4-BE49-F238E27FC236}">
                <a16:creationId xmlns:a16="http://schemas.microsoft.com/office/drawing/2014/main" id="{A4CCCA85-B263-4225-932C-BC8C823826A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1310" y="1023222"/>
            <a:ext cx="8729380" cy="55718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umetto: rettangolo con angoli arrotondati 4">
            <a:extLst>
              <a:ext uri="{FF2B5EF4-FFF2-40B4-BE49-F238E27FC236}">
                <a16:creationId xmlns:a16="http://schemas.microsoft.com/office/drawing/2014/main" id="{7584D4AD-38DD-46C5-95E0-6FA37C026C84}"/>
              </a:ext>
            </a:extLst>
          </p:cNvPr>
          <p:cNvSpPr/>
          <p:nvPr/>
        </p:nvSpPr>
        <p:spPr>
          <a:xfrm>
            <a:off x="73152" y="308700"/>
            <a:ext cx="2322576" cy="1088887"/>
          </a:xfrm>
          <a:prstGeom prst="wedgeRoundRectCallout">
            <a:avLst>
              <a:gd name="adj1" fmla="val 39271"/>
              <a:gd name="adj2" fmla="val 9525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sum(</a:t>
            </a:r>
            <a:r>
              <a:rPr lang="en-GB" dirty="0" err="1"/>
              <a:t>attribute_count</a:t>
            </a:r>
            <a:r>
              <a:rPr lang="en-GB" dirty="0"/>
              <a:t>)</a:t>
            </a:r>
          </a:p>
        </p:txBody>
      </p:sp>
      <p:sp>
        <p:nvSpPr>
          <p:cNvPr id="7" name="Fumetto: rettangolo con angoli arrotondati 6">
            <a:extLst>
              <a:ext uri="{FF2B5EF4-FFF2-40B4-BE49-F238E27FC236}">
                <a16:creationId xmlns:a16="http://schemas.microsoft.com/office/drawing/2014/main" id="{741D29C8-F369-43AC-8AA6-469754EF5D8C}"/>
              </a:ext>
            </a:extLst>
          </p:cNvPr>
          <p:cNvSpPr/>
          <p:nvPr/>
        </p:nvSpPr>
        <p:spPr>
          <a:xfrm>
            <a:off x="3017520" y="630936"/>
            <a:ext cx="2880360" cy="915222"/>
          </a:xfrm>
          <a:prstGeom prst="wedgeRoundRectCallout">
            <a:avLst>
              <a:gd name="adj1" fmla="val 9326"/>
              <a:gd name="adj2" fmla="val 8747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sum(attribute_read_count)</a:t>
            </a:r>
          </a:p>
        </p:txBody>
      </p:sp>
      <p:sp>
        <p:nvSpPr>
          <p:cNvPr id="8" name="Fumetto: rettangolo con angoli arrotondati 7">
            <a:extLst>
              <a:ext uri="{FF2B5EF4-FFF2-40B4-BE49-F238E27FC236}">
                <a16:creationId xmlns:a16="http://schemas.microsoft.com/office/drawing/2014/main" id="{462D099D-2C4E-4CD5-B83B-1221FF3DFC95}"/>
              </a:ext>
            </a:extLst>
          </p:cNvPr>
          <p:cNvSpPr/>
          <p:nvPr/>
        </p:nvSpPr>
        <p:spPr>
          <a:xfrm>
            <a:off x="6629400" y="308700"/>
            <a:ext cx="3831290" cy="544444"/>
          </a:xfrm>
          <a:prstGeom prst="wedgeRoundRectCallout">
            <a:avLst>
              <a:gd name="adj1" fmla="val -31573"/>
              <a:gd name="adj2" fmla="val 20022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sum(spectrum_attribute_count)</a:t>
            </a:r>
          </a:p>
        </p:txBody>
      </p:sp>
      <p:sp>
        <p:nvSpPr>
          <p:cNvPr id="9" name="Fumetto: rettangolo con angoli arrotondati 8">
            <a:extLst>
              <a:ext uri="{FF2B5EF4-FFF2-40B4-BE49-F238E27FC236}">
                <a16:creationId xmlns:a16="http://schemas.microsoft.com/office/drawing/2014/main" id="{8FA52798-B832-4DD6-BB1E-832A224AB66D}"/>
              </a:ext>
            </a:extLst>
          </p:cNvPr>
          <p:cNvSpPr/>
          <p:nvPr/>
        </p:nvSpPr>
        <p:spPr>
          <a:xfrm>
            <a:off x="9258581" y="1023222"/>
            <a:ext cx="3122395" cy="769002"/>
          </a:xfrm>
          <a:prstGeom prst="wedgeRoundRectCallout">
            <a:avLst>
              <a:gd name="adj1" fmla="val -41866"/>
              <a:gd name="adj2" fmla="val 8866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sum(image_attribute_count)</a:t>
            </a:r>
          </a:p>
        </p:txBody>
      </p:sp>
      <p:sp>
        <p:nvSpPr>
          <p:cNvPr id="10" name="Fumetto: rettangolo con angoli arrotondati 9">
            <a:extLst>
              <a:ext uri="{FF2B5EF4-FFF2-40B4-BE49-F238E27FC236}">
                <a16:creationId xmlns:a16="http://schemas.microsoft.com/office/drawing/2014/main" id="{128D6F0C-25E3-43E2-A21E-8102E281E1B0}"/>
              </a:ext>
            </a:extLst>
          </p:cNvPr>
          <p:cNvSpPr/>
          <p:nvPr/>
        </p:nvSpPr>
        <p:spPr>
          <a:xfrm>
            <a:off x="9345168" y="2295144"/>
            <a:ext cx="2846832" cy="850392"/>
          </a:xfrm>
          <a:prstGeom prst="wedgeRoundRectCallout">
            <a:avLst>
              <a:gd name="adj1" fmla="val -42675"/>
              <a:gd name="adj2" fmla="val 6034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sum(error_count)</a:t>
            </a:r>
          </a:p>
        </p:txBody>
      </p:sp>
      <p:sp>
        <p:nvSpPr>
          <p:cNvPr id="11" name="Fumetto: rettangolo con angoli arrotondati 10">
            <a:extLst>
              <a:ext uri="{FF2B5EF4-FFF2-40B4-BE49-F238E27FC236}">
                <a16:creationId xmlns:a16="http://schemas.microsoft.com/office/drawing/2014/main" id="{F7C38712-6952-47DE-A2BF-5855C9127997}"/>
              </a:ext>
            </a:extLst>
          </p:cNvPr>
          <p:cNvSpPr/>
          <p:nvPr/>
        </p:nvSpPr>
        <p:spPr>
          <a:xfrm>
            <a:off x="9728830" y="3458854"/>
            <a:ext cx="2390018" cy="659274"/>
          </a:xfrm>
          <a:prstGeom prst="wedgeRoundRectCallout">
            <a:avLst>
              <a:gd name="adj1" fmla="val -57124"/>
              <a:gd name="adj2" fmla="val 9856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sum(error_attr_count)</a:t>
            </a:r>
          </a:p>
        </p:txBody>
      </p:sp>
      <p:sp>
        <p:nvSpPr>
          <p:cNvPr id="12" name="Fumetto: rettangolo con angoli arrotondati 11">
            <a:extLst>
              <a:ext uri="{FF2B5EF4-FFF2-40B4-BE49-F238E27FC236}">
                <a16:creationId xmlns:a16="http://schemas.microsoft.com/office/drawing/2014/main" id="{01B6E9BE-10A5-47BA-8AAF-9337E8D37D4B}"/>
              </a:ext>
            </a:extLst>
          </p:cNvPr>
          <p:cNvSpPr/>
          <p:nvPr/>
        </p:nvSpPr>
        <p:spPr>
          <a:xfrm>
            <a:off x="9728830" y="4690872"/>
            <a:ext cx="2390018" cy="620970"/>
          </a:xfrm>
          <a:prstGeom prst="wedgeRoundRectCallout">
            <a:avLst>
              <a:gd name="adj1" fmla="val -49910"/>
              <a:gd name="adj2" fmla="val 11256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sum(not_managed_attribute_count)</a:t>
            </a:r>
          </a:p>
        </p:txBody>
      </p:sp>
      <p:sp>
        <p:nvSpPr>
          <p:cNvPr id="13" name="Fumetto: rettangolo con angoli arrotondati 12">
            <a:extLst>
              <a:ext uri="{FF2B5EF4-FFF2-40B4-BE49-F238E27FC236}">
                <a16:creationId xmlns:a16="http://schemas.microsoft.com/office/drawing/2014/main" id="{EFB782BF-4D10-470A-9F1A-B8F9BD0F1F6A}"/>
              </a:ext>
            </a:extLst>
          </p:cNvPr>
          <p:cNvSpPr/>
          <p:nvPr/>
        </p:nvSpPr>
        <p:spPr>
          <a:xfrm>
            <a:off x="73151" y="5513041"/>
            <a:ext cx="7179749" cy="1206372"/>
          </a:xfrm>
          <a:prstGeom prst="wedgeRoundRectCallout">
            <a:avLst>
              <a:gd name="adj1" fmla="val 9836"/>
              <a:gd name="adj2" fmla="val -8315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http get http://tango.rest.mid.integration.engageska-portugal.pt/tango/rest/rc4/hosts/databaseds-tango-base-test/10000/</a:t>
            </a:r>
          </a:p>
        </p:txBody>
      </p:sp>
    </p:spTree>
    <p:extLst>
      <p:ext uri="{BB962C8B-B14F-4D97-AF65-F5344CB8AC3E}">
        <p14:creationId xmlns:p14="http://schemas.microsoft.com/office/powerpoint/2010/main" val="411652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D343760-F6E0-4275-B299-2B67BE394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dirty="0"/>
              <a:t>In </a:t>
            </a:r>
            <a:r>
              <a:rPr lang="en-GB" dirty="0" err="1"/>
              <a:t>prometheus</a:t>
            </a:r>
            <a:r>
              <a:rPr lang="en-GB" dirty="0"/>
              <a:t> and </a:t>
            </a:r>
            <a:r>
              <a:rPr lang="en-GB" dirty="0" err="1"/>
              <a:t>grafana</a:t>
            </a:r>
            <a:r>
              <a:rPr lang="en-GB" dirty="0"/>
              <a:t>, everything is a number.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dirty="0"/>
              <a:t>In order to display strings, we need a new plugin: 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Show attributes in a table form (label value in case of state/string/</a:t>
            </a:r>
            <a:r>
              <a:rPr lang="en-GB" dirty="0" err="1"/>
              <a:t>enum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BEB4860-868C-44E2-92DC-B0258CDD72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TANGO-</a:t>
            </a:r>
            <a:r>
              <a:rPr lang="it-IT" dirty="0" err="1"/>
              <a:t>Attribute</a:t>
            </a:r>
            <a:r>
              <a:rPr lang="it-IT" dirty="0"/>
              <a:t>: </a:t>
            </a:r>
            <a:r>
              <a:rPr lang="en" dirty="0"/>
              <a:t>displaying strings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072BBB3-7230-4C5E-AD88-B678EC9063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D9A4193-AD10-4E81-B3A7-4AE540F46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27" y="1385873"/>
            <a:ext cx="7714006" cy="5379260"/>
          </a:xfrm>
          <a:prstGeom prst="rect">
            <a:avLst/>
          </a:prstGeom>
        </p:spPr>
      </p:pic>
      <p:sp>
        <p:nvSpPr>
          <p:cNvPr id="5" name="Fumetto: rettangolo con angoli arrotondati 4">
            <a:extLst>
              <a:ext uri="{FF2B5EF4-FFF2-40B4-BE49-F238E27FC236}">
                <a16:creationId xmlns:a16="http://schemas.microsoft.com/office/drawing/2014/main" id="{8262ADA3-3041-411F-979E-F4FAFC4AA7EA}"/>
              </a:ext>
            </a:extLst>
          </p:cNvPr>
          <p:cNvSpPr/>
          <p:nvPr/>
        </p:nvSpPr>
        <p:spPr>
          <a:xfrm>
            <a:off x="124861" y="5996539"/>
            <a:ext cx="5601903" cy="763829"/>
          </a:xfrm>
          <a:prstGeom prst="wedgeRoundRectCallout">
            <a:avLst>
              <a:gd name="adj1" fmla="val 40679"/>
              <a:gd name="adj2" fmla="val -13104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device_attribute</a:t>
            </a:r>
            <a:r>
              <a:rPr lang="en-GB" dirty="0"/>
              <a:t>{device=~"$devices"} </a:t>
            </a:r>
          </a:p>
        </p:txBody>
      </p:sp>
    </p:spTree>
    <p:extLst>
      <p:ext uri="{BB962C8B-B14F-4D97-AF65-F5344CB8AC3E}">
        <p14:creationId xmlns:p14="http://schemas.microsoft.com/office/powerpoint/2010/main" val="785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BF3CB240-99D5-44E3-A03C-F9ADD1CB1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7719BE-193B-43EA-BB24-8DB5F901EF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TANGO-</a:t>
            </a:r>
            <a:r>
              <a:rPr lang="it-IT" dirty="0" err="1"/>
              <a:t>Archiver</a:t>
            </a:r>
            <a:r>
              <a:rPr lang="it-IT" dirty="0"/>
              <a:t> data source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1ABC7A-FD57-4644-9410-313D93A999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618574B-A587-4C50-89F4-9D4DEC8F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149" y="1143870"/>
            <a:ext cx="7873615" cy="5192330"/>
          </a:xfrm>
          <a:prstGeom prst="rect">
            <a:avLst/>
          </a:prstGeom>
        </p:spPr>
      </p:pic>
      <p:sp>
        <p:nvSpPr>
          <p:cNvPr id="6" name="Fumetto: rettangolo con angoli arrotondati 5">
            <a:extLst>
              <a:ext uri="{FF2B5EF4-FFF2-40B4-BE49-F238E27FC236}">
                <a16:creationId xmlns:a16="http://schemas.microsoft.com/office/drawing/2014/main" id="{6260107E-BEB4-4931-A5AF-B10525039A70}"/>
              </a:ext>
            </a:extLst>
          </p:cNvPr>
          <p:cNvSpPr/>
          <p:nvPr/>
        </p:nvSpPr>
        <p:spPr>
          <a:xfrm>
            <a:off x="115503" y="3176336"/>
            <a:ext cx="6444379" cy="2723950"/>
          </a:xfrm>
          <a:prstGeom prst="wedgeRoundRectCallout">
            <a:avLst>
              <a:gd name="adj1" fmla="val 59023"/>
              <a:gd name="adj2" fmla="val 993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Courier10 BT" panose="02070509030505020404" pitchFamily="49" charset="0"/>
              </a:rPr>
              <a:t>SELECT  </a:t>
            </a:r>
            <a:r>
              <a:rPr lang="en-GB" dirty="0" err="1">
                <a:latin typeface="Courier10 BT" panose="02070509030505020404" pitchFamily="49" charset="0"/>
              </a:rPr>
              <a:t>data_time</a:t>
            </a:r>
            <a:r>
              <a:rPr lang="en-GB" dirty="0">
                <a:latin typeface="Courier10 BT" panose="02070509030505020404" pitchFamily="49" charset="0"/>
              </a:rPr>
              <a:t> AS "time",  </a:t>
            </a:r>
            <a:r>
              <a:rPr lang="en-GB" dirty="0" err="1">
                <a:latin typeface="Courier10 BT" panose="02070509030505020404" pitchFamily="49" charset="0"/>
              </a:rPr>
              <a:t>att_name</a:t>
            </a:r>
            <a:r>
              <a:rPr lang="en-GB" dirty="0">
                <a:latin typeface="Courier10 BT" panose="02070509030505020404" pitchFamily="49" charset="0"/>
              </a:rPr>
              <a:t>,  </a:t>
            </a:r>
            <a:r>
              <a:rPr lang="en-GB" dirty="0" err="1">
                <a:latin typeface="Courier10 BT" panose="02070509030505020404" pitchFamily="49" charset="0"/>
              </a:rPr>
              <a:t>value_r</a:t>
            </a:r>
            <a:endParaRPr lang="en-GB" dirty="0">
              <a:latin typeface="Courier10 BT" panose="02070509030505020404" pitchFamily="49" charset="0"/>
            </a:endParaRPr>
          </a:p>
          <a:p>
            <a:r>
              <a:rPr lang="en-GB" dirty="0">
                <a:latin typeface="Courier10 BT" panose="02070509030505020404" pitchFamily="49" charset="0"/>
              </a:rPr>
              <a:t>FROM att_scalar_devlong64_rw INNER JOIN </a:t>
            </a:r>
            <a:r>
              <a:rPr lang="en-GB" dirty="0" err="1">
                <a:latin typeface="Courier10 BT" panose="02070509030505020404" pitchFamily="49" charset="0"/>
              </a:rPr>
              <a:t>att_conf</a:t>
            </a:r>
            <a:r>
              <a:rPr lang="en-GB" dirty="0">
                <a:latin typeface="Courier10 BT" panose="02070509030505020404" pitchFamily="49" charset="0"/>
              </a:rPr>
              <a:t> ON </a:t>
            </a:r>
            <a:r>
              <a:rPr lang="en-GB" dirty="0" err="1">
                <a:latin typeface="Courier10 BT" panose="02070509030505020404" pitchFamily="49" charset="0"/>
              </a:rPr>
              <a:t>att_conf.att_conf_id</a:t>
            </a:r>
            <a:r>
              <a:rPr lang="en-GB" dirty="0">
                <a:latin typeface="Courier10 BT" panose="02070509030505020404" pitchFamily="49" charset="0"/>
              </a:rPr>
              <a:t> = att_scalar_devlong64_rw.att_conf_id </a:t>
            </a:r>
          </a:p>
          <a:p>
            <a:r>
              <a:rPr lang="en-GB" dirty="0">
                <a:latin typeface="Courier10 BT" panose="02070509030505020404" pitchFamily="49" charset="0"/>
              </a:rPr>
              <a:t>WHERE  $__</a:t>
            </a:r>
            <a:r>
              <a:rPr lang="en-GB" dirty="0" err="1">
                <a:latin typeface="Courier10 BT" panose="02070509030505020404" pitchFamily="49" charset="0"/>
              </a:rPr>
              <a:t>timeFilter</a:t>
            </a:r>
            <a:r>
              <a:rPr lang="en-GB" dirty="0">
                <a:latin typeface="Courier10 BT" panose="02070509030505020404" pitchFamily="49" charset="0"/>
              </a:rPr>
              <a:t>(</a:t>
            </a:r>
            <a:r>
              <a:rPr lang="en-GB" dirty="0" err="1">
                <a:latin typeface="Courier10 BT" panose="02070509030505020404" pitchFamily="49" charset="0"/>
              </a:rPr>
              <a:t>data_time</a:t>
            </a:r>
            <a:r>
              <a:rPr lang="en-GB" dirty="0">
                <a:latin typeface="Courier10 BT" panose="02070509030505020404" pitchFamily="49" charset="0"/>
              </a:rPr>
              <a:t>)</a:t>
            </a:r>
          </a:p>
          <a:p>
            <a:r>
              <a:rPr lang="en-GB" dirty="0">
                <a:latin typeface="Courier10 BT" panose="02070509030505020404" pitchFamily="49" charset="0"/>
              </a:rPr>
              <a:t>ORDER BY </a:t>
            </a:r>
            <a:r>
              <a:rPr lang="en-GB" dirty="0" err="1">
                <a:latin typeface="Courier10 BT" panose="02070509030505020404" pitchFamily="49" charset="0"/>
              </a:rPr>
              <a:t>data_time</a:t>
            </a:r>
            <a:endParaRPr lang="en-GB" dirty="0">
              <a:latin typeface="Courier10 BT" panose="020705090305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6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33D32621-ED5B-4413-A8FA-DECD696F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6C64F90-2D0A-443F-8276-FE46B029A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TANGO-</a:t>
            </a:r>
            <a:r>
              <a:rPr lang="it-IT" dirty="0" err="1"/>
              <a:t>Archiver</a:t>
            </a:r>
            <a:r>
              <a:rPr lang="it-IT" dirty="0"/>
              <a:t> data source and </a:t>
            </a:r>
            <a:r>
              <a:rPr lang="it-IT" dirty="0" err="1"/>
              <a:t>Plotly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CD12958-B92D-49DC-85A8-088AC993D7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270899D-3A65-4DA9-9F9E-1331C49F0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307" y="1400868"/>
            <a:ext cx="7811243" cy="4816542"/>
          </a:xfrm>
          <a:prstGeom prst="rect">
            <a:avLst/>
          </a:prstGeom>
        </p:spPr>
      </p:pic>
      <p:sp>
        <p:nvSpPr>
          <p:cNvPr id="8" name="Fumetto: rettangolo con angoli arrotondati 7">
            <a:extLst>
              <a:ext uri="{FF2B5EF4-FFF2-40B4-BE49-F238E27FC236}">
                <a16:creationId xmlns:a16="http://schemas.microsoft.com/office/drawing/2014/main" id="{24FF2593-CB25-4FF2-8CD5-DC36FF4D4290}"/>
              </a:ext>
            </a:extLst>
          </p:cNvPr>
          <p:cNvSpPr/>
          <p:nvPr/>
        </p:nvSpPr>
        <p:spPr>
          <a:xfrm>
            <a:off x="43579" y="2993457"/>
            <a:ext cx="6444379" cy="3594369"/>
          </a:xfrm>
          <a:prstGeom prst="wedgeRoundRectCallout">
            <a:avLst>
              <a:gd name="adj1" fmla="val 59023"/>
              <a:gd name="adj2" fmla="val 993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latin typeface="Courier10 BT" panose="02070509030505020404" pitchFamily="49" charset="0"/>
              </a:rPr>
              <a:t>SELECT</a:t>
            </a:r>
          </a:p>
          <a:p>
            <a:r>
              <a:rPr lang="en-GB" sz="1400" dirty="0">
                <a:latin typeface="Courier10 BT" panose="02070509030505020404" pitchFamily="49" charset="0"/>
              </a:rPr>
              <a:t>  </a:t>
            </a:r>
            <a:r>
              <a:rPr lang="en-GB" sz="1400" dirty="0" err="1">
                <a:latin typeface="Courier10 BT" panose="02070509030505020404" pitchFamily="49" charset="0"/>
              </a:rPr>
              <a:t>data_time</a:t>
            </a:r>
            <a:r>
              <a:rPr lang="en-GB" sz="1400" dirty="0">
                <a:latin typeface="Courier10 BT" panose="02070509030505020404" pitchFamily="49" charset="0"/>
              </a:rPr>
              <a:t> as </a:t>
            </a:r>
            <a:r>
              <a:rPr lang="en-GB" sz="1400" dirty="0" err="1">
                <a:latin typeface="Courier10 BT" panose="02070509030505020404" pitchFamily="49" charset="0"/>
              </a:rPr>
              <a:t>time_sec</a:t>
            </a:r>
            <a:r>
              <a:rPr lang="en-GB" sz="1400" dirty="0">
                <a:latin typeface="Courier10 BT" panose="02070509030505020404" pitchFamily="49" charset="0"/>
              </a:rPr>
              <a:t>,</a:t>
            </a:r>
          </a:p>
          <a:p>
            <a:r>
              <a:rPr lang="en-GB" sz="1400" dirty="0">
                <a:latin typeface="Courier10 BT" panose="02070509030505020404" pitchFamily="49" charset="0"/>
              </a:rPr>
              <a:t>  att_conf.name,</a:t>
            </a:r>
          </a:p>
          <a:p>
            <a:r>
              <a:rPr lang="en-GB" sz="1400" dirty="0">
                <a:latin typeface="Courier10 BT" panose="02070509030505020404" pitchFamily="49" charset="0"/>
              </a:rPr>
              <a:t>  </a:t>
            </a:r>
            <a:r>
              <a:rPr lang="en-GB" sz="1400" dirty="0" err="1">
                <a:latin typeface="Courier10 BT" panose="02070509030505020404" pitchFamily="49" charset="0"/>
              </a:rPr>
              <a:t>idx</a:t>
            </a:r>
            <a:r>
              <a:rPr lang="en-GB" sz="1400" dirty="0">
                <a:latin typeface="Courier10 BT" panose="02070509030505020404" pitchFamily="49" charset="0"/>
              </a:rPr>
              <a:t>,</a:t>
            </a:r>
          </a:p>
          <a:p>
            <a:r>
              <a:rPr lang="en-GB" sz="1400" dirty="0">
                <a:latin typeface="Courier10 BT" panose="02070509030505020404" pitchFamily="49" charset="0"/>
              </a:rPr>
              <a:t>  </a:t>
            </a:r>
            <a:r>
              <a:rPr lang="en-GB" sz="1400" dirty="0" err="1">
                <a:latin typeface="Courier10 BT" panose="02070509030505020404" pitchFamily="49" charset="0"/>
              </a:rPr>
              <a:t>value_r</a:t>
            </a:r>
            <a:r>
              <a:rPr lang="en-GB" sz="1400" dirty="0">
                <a:latin typeface="Courier10 BT" panose="02070509030505020404" pitchFamily="49" charset="0"/>
              </a:rPr>
              <a:t> as value</a:t>
            </a:r>
          </a:p>
          <a:p>
            <a:r>
              <a:rPr lang="en-GB" sz="1400" dirty="0">
                <a:latin typeface="Courier10 BT" panose="02070509030505020404" pitchFamily="49" charset="0"/>
              </a:rPr>
              <a:t>FROM </a:t>
            </a:r>
            <a:r>
              <a:rPr lang="en-GB" sz="1400" dirty="0" err="1">
                <a:latin typeface="Courier10 BT" panose="02070509030505020404" pitchFamily="49" charset="0"/>
              </a:rPr>
              <a:t>att_array_devdouble_rw</a:t>
            </a:r>
            <a:r>
              <a:rPr lang="en-GB" sz="1400" dirty="0">
                <a:latin typeface="Courier10 BT" panose="02070509030505020404" pitchFamily="49" charset="0"/>
              </a:rPr>
              <a:t> INNER JOIN </a:t>
            </a:r>
            <a:r>
              <a:rPr lang="en-GB" sz="1400" dirty="0" err="1">
                <a:latin typeface="Courier10 BT" panose="02070509030505020404" pitchFamily="49" charset="0"/>
              </a:rPr>
              <a:t>att_conf</a:t>
            </a:r>
            <a:r>
              <a:rPr lang="en-GB" sz="1400" dirty="0">
                <a:latin typeface="Courier10 BT" panose="02070509030505020404" pitchFamily="49" charset="0"/>
              </a:rPr>
              <a:t> ON </a:t>
            </a:r>
            <a:r>
              <a:rPr lang="en-GB" sz="1400" dirty="0" err="1">
                <a:latin typeface="Courier10 BT" panose="02070509030505020404" pitchFamily="49" charset="0"/>
              </a:rPr>
              <a:t>att_conf.att_conf_id</a:t>
            </a:r>
            <a:r>
              <a:rPr lang="en-GB" sz="1400" dirty="0">
                <a:latin typeface="Courier10 BT" panose="02070509030505020404" pitchFamily="49" charset="0"/>
              </a:rPr>
              <a:t> = </a:t>
            </a:r>
            <a:r>
              <a:rPr lang="en-GB" sz="1400" dirty="0" err="1">
                <a:latin typeface="Courier10 BT" panose="02070509030505020404" pitchFamily="49" charset="0"/>
              </a:rPr>
              <a:t>att_array_devdouble_rw.att_conf_id</a:t>
            </a:r>
            <a:endParaRPr lang="en-GB" sz="1400" dirty="0">
              <a:latin typeface="Courier10 BT" panose="02070509030505020404" pitchFamily="49" charset="0"/>
            </a:endParaRPr>
          </a:p>
          <a:p>
            <a:r>
              <a:rPr lang="en-GB" sz="1400" dirty="0">
                <a:latin typeface="Courier10 BT" panose="02070509030505020404" pitchFamily="49" charset="0"/>
              </a:rPr>
              <a:t>WHERE </a:t>
            </a:r>
            <a:r>
              <a:rPr lang="en-GB" sz="1400" dirty="0" err="1">
                <a:latin typeface="Courier10 BT" panose="02070509030505020404" pitchFamily="49" charset="0"/>
              </a:rPr>
              <a:t>att_conf.att_name</a:t>
            </a:r>
            <a:r>
              <a:rPr lang="en-GB" sz="1400" dirty="0">
                <a:latin typeface="Courier10 BT" panose="02070509030505020404" pitchFamily="49" charset="0"/>
              </a:rPr>
              <a:t> = 'tango://databaseds-tango-base-test.integration-mid.svc.cluster.local:10000/mid_d0001/</a:t>
            </a:r>
            <a:r>
              <a:rPr lang="en-GB" sz="1400" dirty="0" err="1">
                <a:latin typeface="Courier10 BT" panose="02070509030505020404" pitchFamily="49" charset="0"/>
              </a:rPr>
              <a:t>elt</a:t>
            </a:r>
            <a:r>
              <a:rPr lang="en-GB" sz="1400" dirty="0">
                <a:latin typeface="Courier10 BT" panose="02070509030505020404" pitchFamily="49" charset="0"/>
              </a:rPr>
              <a:t>/master/</a:t>
            </a:r>
            <a:r>
              <a:rPr lang="en-GB" sz="1400" dirty="0" err="1">
                <a:latin typeface="Courier10 BT" panose="02070509030505020404" pitchFamily="49" charset="0"/>
              </a:rPr>
              <a:t>desiredpointing</a:t>
            </a:r>
            <a:r>
              <a:rPr lang="en-GB" sz="1400" dirty="0">
                <a:latin typeface="Courier10 BT" panose="02070509030505020404" pitchFamily="49" charset="0"/>
              </a:rPr>
              <a:t>'</a:t>
            </a:r>
          </a:p>
          <a:p>
            <a:r>
              <a:rPr lang="en-GB" sz="1400" dirty="0">
                <a:latin typeface="Courier10 BT" panose="02070509030505020404" pitchFamily="49" charset="0"/>
              </a:rPr>
              <a:t>AND $__</a:t>
            </a:r>
            <a:r>
              <a:rPr lang="en-GB" sz="1400" dirty="0" err="1">
                <a:latin typeface="Courier10 BT" panose="02070509030505020404" pitchFamily="49" charset="0"/>
              </a:rPr>
              <a:t>timeFilter</a:t>
            </a:r>
            <a:r>
              <a:rPr lang="en-GB" sz="1400" dirty="0">
                <a:latin typeface="Courier10 BT" panose="02070509030505020404" pitchFamily="49" charset="0"/>
              </a:rPr>
              <a:t>(</a:t>
            </a:r>
            <a:r>
              <a:rPr lang="en-GB" sz="1400" dirty="0" err="1">
                <a:latin typeface="Courier10 BT" panose="02070509030505020404" pitchFamily="49" charset="0"/>
              </a:rPr>
              <a:t>data_time</a:t>
            </a:r>
            <a:r>
              <a:rPr lang="en-GB" sz="1400" dirty="0">
                <a:latin typeface="Courier10 BT" panose="02070509030505020404" pitchFamily="49" charset="0"/>
              </a:rPr>
              <a:t>)</a:t>
            </a:r>
          </a:p>
          <a:p>
            <a:r>
              <a:rPr lang="en-GB" sz="1400" dirty="0">
                <a:latin typeface="Courier10 BT" panose="02070509030505020404" pitchFamily="49" charset="0"/>
              </a:rPr>
              <a:t>ORDER BY </a:t>
            </a:r>
            <a:r>
              <a:rPr lang="en-GB" sz="1400" dirty="0" err="1">
                <a:latin typeface="Courier10 BT" panose="02070509030505020404" pitchFamily="49" charset="0"/>
              </a:rPr>
              <a:t>data_time</a:t>
            </a:r>
            <a:r>
              <a:rPr lang="en-GB" sz="1400" dirty="0">
                <a:latin typeface="Courier10 BT" panose="02070509030505020404" pitchFamily="49" charset="0"/>
              </a:rPr>
              <a:t> </a:t>
            </a:r>
            <a:r>
              <a:rPr lang="en-GB" sz="1400" dirty="0" err="1">
                <a:latin typeface="Courier10 BT" panose="02070509030505020404" pitchFamily="49" charset="0"/>
              </a:rPr>
              <a:t>desc</a:t>
            </a:r>
            <a:r>
              <a:rPr lang="en-GB" sz="1400" dirty="0">
                <a:latin typeface="Courier10 BT" panose="020705090305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354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27192ACC-FEEF-42D3-9096-4BDF17EC4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25E728E-0012-4170-A128-01EF0603E0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Elasticsearch</a:t>
            </a:r>
            <a:r>
              <a:rPr lang="it-IT" dirty="0"/>
              <a:t> data source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86198A4-DF9C-4668-BBEB-BB38F59FB4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F6E3D1D-3D45-495C-88FE-1CE2EDB59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6" y="1852102"/>
            <a:ext cx="11625574" cy="4735724"/>
          </a:xfrm>
          <a:prstGeom prst="rect">
            <a:avLst/>
          </a:prstGeom>
        </p:spPr>
      </p:pic>
      <p:sp>
        <p:nvSpPr>
          <p:cNvPr id="6" name="Fumetto: rettangolo con angoli arrotondati 5">
            <a:extLst>
              <a:ext uri="{FF2B5EF4-FFF2-40B4-BE49-F238E27FC236}">
                <a16:creationId xmlns:a16="http://schemas.microsoft.com/office/drawing/2014/main" id="{D56398F4-B53A-422C-9997-713DDF102C40}"/>
              </a:ext>
            </a:extLst>
          </p:cNvPr>
          <p:cNvSpPr/>
          <p:nvPr/>
        </p:nvSpPr>
        <p:spPr>
          <a:xfrm>
            <a:off x="6612556" y="710119"/>
            <a:ext cx="3792086" cy="763829"/>
          </a:xfrm>
          <a:prstGeom prst="wedgeRoundRectCallout">
            <a:avLst>
              <a:gd name="adj1" fmla="val -43591"/>
              <a:gd name="adj2" fmla="val 14240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ska_severity</a:t>
            </a:r>
            <a:r>
              <a:rPr lang="en-GB" dirty="0"/>
              <a:t>: ERROR</a:t>
            </a:r>
          </a:p>
        </p:txBody>
      </p:sp>
    </p:spTree>
    <p:extLst>
      <p:ext uri="{BB962C8B-B14F-4D97-AF65-F5344CB8AC3E}">
        <p14:creationId xmlns:p14="http://schemas.microsoft.com/office/powerpoint/2010/main" val="158873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D2943013-8237-4A71-911C-F474E2BD5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679E139-0AC1-4509-AA05-9FBC3AEBB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datasources</a:t>
            </a:r>
            <a:r>
              <a:rPr lang="it-IT" dirty="0"/>
              <a:t> one dashboard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EFAAAA8-2E9E-4591-BAC9-411A6C5A4E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mmagine 76">
            <a:extLst>
              <a:ext uri="{FF2B5EF4-FFF2-40B4-BE49-F238E27FC236}">
                <a16:creationId xmlns:a16="http://schemas.microsoft.com/office/drawing/2014/main" id="{3BC041A2-32C3-4523-88E5-5D8417972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" y="1075160"/>
            <a:ext cx="10715820" cy="540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0350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4FA23215-3B57-4EA2-A210-59E231848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CORS </a:t>
            </a:r>
            <a:r>
              <a:rPr lang="it-IT" dirty="0" err="1"/>
              <a:t>problems</a:t>
            </a:r>
            <a:endParaRPr lang="it-IT" dirty="0"/>
          </a:p>
          <a:p>
            <a:pPr lvl="1"/>
            <a:r>
              <a:rPr lang="it-IT" dirty="0"/>
              <a:t>Proxy server to authentication and call to the </a:t>
            </a:r>
            <a:r>
              <a:rPr lang="it-IT" dirty="0" err="1"/>
              <a:t>TangoGQL</a:t>
            </a:r>
            <a:r>
              <a:rPr lang="it-IT" dirty="0"/>
              <a:t> </a:t>
            </a:r>
            <a:r>
              <a:rPr lang="it-IT" dirty="0" err="1"/>
              <a:t>backend</a:t>
            </a:r>
            <a:endParaRPr lang="it-IT" dirty="0"/>
          </a:p>
          <a:p>
            <a:pPr lvl="1"/>
            <a:r>
              <a:rPr lang="it-IT" dirty="0" err="1"/>
              <a:t>Getting</a:t>
            </a:r>
            <a:r>
              <a:rPr lang="it-IT" dirty="0"/>
              <a:t> the </a:t>
            </a:r>
            <a:r>
              <a:rPr lang="it-IT" dirty="0" err="1"/>
              <a:t>parameter</a:t>
            </a:r>
            <a:r>
              <a:rPr lang="it-IT" dirty="0"/>
              <a:t> for the call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tricky</a:t>
            </a:r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A3F1F0-C7FF-4523-9C7B-070E28F303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TANGO-</a:t>
            </a:r>
            <a:r>
              <a:rPr lang="it-IT" dirty="0" err="1"/>
              <a:t>Command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FB4478F-D29B-4DC3-97D5-B1ACBF8E8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5" name="Google Shape;291;p30">
            <a:extLst>
              <a:ext uri="{FF2B5EF4-FFF2-40B4-BE49-F238E27FC236}">
                <a16:creationId xmlns:a16="http://schemas.microsoft.com/office/drawing/2014/main" id="{51B57E50-0718-4574-B8D6-78E61187E47F}"/>
              </a:ext>
            </a:extLst>
          </p:cNvPr>
          <p:cNvGrpSpPr/>
          <p:nvPr/>
        </p:nvGrpSpPr>
        <p:grpSpPr>
          <a:xfrm>
            <a:off x="2112125" y="4083117"/>
            <a:ext cx="4282588" cy="1419225"/>
            <a:chOff x="937850" y="2683613"/>
            <a:chExt cx="4282588" cy="1419225"/>
          </a:xfrm>
        </p:grpSpPr>
        <p:pic>
          <p:nvPicPr>
            <p:cNvPr id="6" name="Google Shape;292;p30">
              <a:extLst>
                <a:ext uri="{FF2B5EF4-FFF2-40B4-BE49-F238E27FC236}">
                  <a16:creationId xmlns:a16="http://schemas.microsoft.com/office/drawing/2014/main" id="{31AFD7C1-156F-46B0-A00E-2B1AFCB8D9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37850" y="2683613"/>
              <a:ext cx="2857500" cy="1419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294;p30">
              <a:extLst>
                <a:ext uri="{FF2B5EF4-FFF2-40B4-BE49-F238E27FC236}">
                  <a16:creationId xmlns:a16="http://schemas.microsoft.com/office/drawing/2014/main" id="{F4B5DCA2-7F5C-47A5-BE17-7B84CB7CECAA}"/>
                </a:ext>
              </a:extLst>
            </p:cNvPr>
            <p:cNvSpPr/>
            <p:nvPr/>
          </p:nvSpPr>
          <p:spPr>
            <a:xfrm>
              <a:off x="4102938" y="2930675"/>
              <a:ext cx="1117500" cy="806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Click </a:t>
              </a:r>
              <a:endParaRPr/>
            </a:p>
          </p:txBody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6A673144-FA1F-4DBB-B373-93CA2F952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066" y="4083117"/>
            <a:ext cx="4229100" cy="1228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6314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70DAEB0-B38D-496F-B15E-B9AECD4B4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Include </a:t>
            </a:r>
            <a:r>
              <a:rPr lang="it-IT" dirty="0" err="1"/>
              <a:t>webjive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Grafana</a:t>
            </a:r>
            <a:r>
              <a:rPr lang="it-IT" dirty="0"/>
              <a:t> Panel</a:t>
            </a:r>
          </a:p>
          <a:p>
            <a:pPr lvl="1"/>
            <a:r>
              <a:rPr lang="it-IT" dirty="0" err="1"/>
              <a:t>Iframe</a:t>
            </a:r>
            <a:r>
              <a:rPr lang="it-IT" dirty="0"/>
              <a:t>: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common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there’s</a:t>
            </a:r>
            <a:r>
              <a:rPr lang="it-IT" dirty="0"/>
              <a:t> no security risk</a:t>
            </a:r>
          </a:p>
          <a:p>
            <a:r>
              <a:rPr lang="it-IT" dirty="0" err="1"/>
              <a:t>Problems</a:t>
            </a:r>
            <a:r>
              <a:rPr lang="it-IT" dirty="0"/>
              <a:t>(?):</a:t>
            </a:r>
          </a:p>
          <a:p>
            <a:pPr lvl="1"/>
            <a:r>
              <a:rPr lang="it-IT" dirty="0"/>
              <a:t>Authentication </a:t>
            </a:r>
            <a:r>
              <a:rPr lang="it-IT" dirty="0" err="1"/>
              <a:t>external</a:t>
            </a:r>
            <a:r>
              <a:rPr lang="it-IT" dirty="0"/>
              <a:t> to </a:t>
            </a:r>
            <a:r>
              <a:rPr lang="it-IT" dirty="0" err="1"/>
              <a:t>Grafana</a:t>
            </a:r>
            <a:endParaRPr lang="it-IT" dirty="0"/>
          </a:p>
          <a:p>
            <a:pPr lvl="1"/>
            <a:r>
              <a:rPr lang="it-IT" dirty="0"/>
              <a:t>To </a:t>
            </a:r>
            <a:r>
              <a:rPr lang="it-IT" dirty="0" err="1"/>
              <a:t>get</a:t>
            </a:r>
            <a:r>
              <a:rPr lang="it-IT" dirty="0"/>
              <a:t> the </a:t>
            </a:r>
            <a:r>
              <a:rPr lang="it-IT" dirty="0" err="1"/>
              <a:t>webjive</a:t>
            </a:r>
            <a:r>
              <a:rPr lang="it-IT" dirty="0"/>
              <a:t> dashboard some clicks are </a:t>
            </a:r>
            <a:r>
              <a:rPr lang="it-IT" dirty="0" err="1"/>
              <a:t>needed</a:t>
            </a:r>
            <a:r>
              <a:rPr lang="it-IT" dirty="0"/>
              <a:t> </a:t>
            </a:r>
          </a:p>
          <a:p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74D7BE-790F-448F-8198-E1F3653F1B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Webjive</a:t>
            </a:r>
            <a:r>
              <a:rPr lang="it-IT" dirty="0"/>
              <a:t> </a:t>
            </a:r>
            <a:r>
              <a:rPr lang="it-IT" dirty="0" err="1"/>
              <a:t>integration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7EF4940-E654-4D55-ACB3-11935E57DC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C0DC083-58C7-49BF-9F3C-374BA2CC8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636" y="1343017"/>
            <a:ext cx="10496364" cy="489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3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Thanks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More information at: gitlab.com/ska-telescope/TANGO-grafana</a:t>
            </a:r>
          </a:p>
        </p:txBody>
      </p:sp>
    </p:spTree>
    <p:extLst>
      <p:ext uri="{BB962C8B-B14F-4D97-AF65-F5344CB8AC3E}">
        <p14:creationId xmlns:p14="http://schemas.microsoft.com/office/powerpoint/2010/main" val="159018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7E93DDD7-C545-4104-9B8B-CE7261909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The🌍 SKA MVP Prototype Integration (SKAMPI): set of software artefacts, the corresponding repository and continuous integration facilities for the development, testing, and integration of the SKA prototype software systems</a:t>
            </a:r>
          </a:p>
          <a:p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81E60A-95E0-436A-A96E-24B4F94EEC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SKAMPI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9C07085-FF7C-45CB-BF79-1425B8D7C1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70">
            <a:extLst>
              <a:ext uri="{FF2B5EF4-FFF2-40B4-BE49-F238E27FC236}">
                <a16:creationId xmlns:a16="http://schemas.microsoft.com/office/drawing/2014/main" id="{F586C6B5-24E7-4007-B8FC-15DC4640F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17" y="4010914"/>
            <a:ext cx="1957388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2" descr="Kubernetes">
            <a:extLst>
              <a:ext uri="{FF2B5EF4-FFF2-40B4-BE49-F238E27FC236}">
                <a16:creationId xmlns:a16="http://schemas.microsoft.com/office/drawing/2014/main" id="{F164D255-645E-4E6D-8656-270971D61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451" y="4762994"/>
            <a:ext cx="5079098" cy="109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6" descr="Ceph Logos - Ceph">
            <a:extLst>
              <a:ext uri="{FF2B5EF4-FFF2-40B4-BE49-F238E27FC236}">
                <a16:creationId xmlns:a16="http://schemas.microsoft.com/office/drawing/2014/main" id="{A343E64B-DD3C-4D50-B51D-54C5445A8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030" y="4643534"/>
            <a:ext cx="1506537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8">
            <a:extLst>
              <a:ext uri="{FF2B5EF4-FFF2-40B4-BE49-F238E27FC236}">
                <a16:creationId xmlns:a16="http://schemas.microsoft.com/office/drawing/2014/main" id="{4FB52C77-918A-4C41-9B17-29CCA337D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101" y="3853095"/>
            <a:ext cx="260191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0" descr="Press kit | GitLab">
            <a:extLst>
              <a:ext uri="{FF2B5EF4-FFF2-40B4-BE49-F238E27FC236}">
                <a16:creationId xmlns:a16="http://schemas.microsoft.com/office/drawing/2014/main" id="{B25C308A-7B1F-495D-8FFC-448AAB910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090" y="3938616"/>
            <a:ext cx="1820863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477EDB0B-7418-4BA7-B182-F057FF03651C}"/>
              </a:ext>
            </a:extLst>
          </p:cNvPr>
          <p:cNvGrpSpPr/>
          <p:nvPr/>
        </p:nvGrpSpPr>
        <p:grpSpPr>
          <a:xfrm>
            <a:off x="9330454" y="4424595"/>
            <a:ext cx="2246250" cy="762000"/>
            <a:chOff x="9330454" y="4424595"/>
            <a:chExt cx="2246250" cy="762000"/>
          </a:xfrm>
        </p:grpSpPr>
        <p:pic>
          <p:nvPicPr>
            <p:cNvPr id="16" name="Picture 84" descr="Tango Controls Core Projects · GitHub">
              <a:extLst>
                <a:ext uri="{FF2B5EF4-FFF2-40B4-BE49-F238E27FC236}">
                  <a16:creationId xmlns:a16="http://schemas.microsoft.com/office/drawing/2014/main" id="{F88C2CDE-E1BE-4374-AE94-0DC9186957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0454" y="442459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C975DD16-50B3-4925-8EC5-175329D1380C}"/>
                </a:ext>
              </a:extLst>
            </p:cNvPr>
            <p:cNvSpPr txBox="1"/>
            <p:nvPr/>
          </p:nvSpPr>
          <p:spPr>
            <a:xfrm>
              <a:off x="10010378" y="4674736"/>
              <a:ext cx="1566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Tango-controls</a:t>
              </a:r>
              <a:endParaRPr lang="en-GB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69070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20A39C5-0C07-463F-AB3B-A3B950B48D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SKA-MID Subarrays &amp; Capabilities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389F002-2F6E-4564-B609-DA33EDFD7A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2" name="Google Shape;383;p19">
            <a:extLst>
              <a:ext uri="{FF2B5EF4-FFF2-40B4-BE49-F238E27FC236}">
                <a16:creationId xmlns:a16="http://schemas.microsoft.com/office/drawing/2014/main" id="{3CAFCB0A-6DB9-4A13-A74D-9C0F6F2B3E59}"/>
              </a:ext>
            </a:extLst>
          </p:cNvPr>
          <p:cNvSpPr/>
          <p:nvPr/>
        </p:nvSpPr>
        <p:spPr>
          <a:xfrm>
            <a:off x="9020100" y="1768006"/>
            <a:ext cx="1457700" cy="6357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capSub.m.ProcessPstBeams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</p:txBody>
      </p:sp>
      <p:sp>
        <p:nvSpPr>
          <p:cNvPr id="103" name="Google Shape;384;p19">
            <a:extLst>
              <a:ext uri="{FF2B5EF4-FFF2-40B4-BE49-F238E27FC236}">
                <a16:creationId xmlns:a16="http://schemas.microsoft.com/office/drawing/2014/main" id="{2B496ECA-3F7B-48F0-8174-E7203FD69DBC}"/>
              </a:ext>
            </a:extLst>
          </p:cNvPr>
          <p:cNvSpPr/>
          <p:nvPr/>
        </p:nvSpPr>
        <p:spPr>
          <a:xfrm>
            <a:off x="1945836" y="1648275"/>
            <a:ext cx="1457700" cy="63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TM Subarray1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state = ON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adminMode = ENABLED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obsState ? = SCANNING 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strike="sngStrike">
                <a:solidFill>
                  <a:schemeClr val="dk1"/>
                </a:solidFill>
              </a:rPr>
              <a:t>obsMode (per capability)</a:t>
            </a:r>
            <a:endParaRPr sz="700" i="1" strike="sngStrike">
              <a:solidFill>
                <a:schemeClr val="dk1"/>
              </a:solidFill>
            </a:endParaRPr>
          </a:p>
        </p:txBody>
      </p:sp>
      <p:sp>
        <p:nvSpPr>
          <p:cNvPr id="104" name="Google Shape;385;p19">
            <a:extLst>
              <a:ext uri="{FF2B5EF4-FFF2-40B4-BE49-F238E27FC236}">
                <a16:creationId xmlns:a16="http://schemas.microsoft.com/office/drawing/2014/main" id="{1F5047EF-0B7F-43CF-8229-2AB97314D0A8}"/>
              </a:ext>
            </a:extLst>
          </p:cNvPr>
          <p:cNvSpPr/>
          <p:nvPr/>
        </p:nvSpPr>
        <p:spPr>
          <a:xfrm>
            <a:off x="9036007" y="440869"/>
            <a:ext cx="1457700" cy="6357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capSub.m.ImgCont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obsState = IDLE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state=ON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obsMode = IDLE</a:t>
            </a:r>
            <a:endParaRPr sz="700" i="1">
              <a:solidFill>
                <a:schemeClr val="dk1"/>
              </a:solidFill>
            </a:endParaRPr>
          </a:p>
        </p:txBody>
      </p:sp>
      <p:sp>
        <p:nvSpPr>
          <p:cNvPr id="105" name="Google Shape;386;p19">
            <a:extLst>
              <a:ext uri="{FF2B5EF4-FFF2-40B4-BE49-F238E27FC236}">
                <a16:creationId xmlns:a16="http://schemas.microsoft.com/office/drawing/2014/main" id="{FDED7BB3-160B-4C6A-B30A-EC832E4280B9}"/>
              </a:ext>
            </a:extLst>
          </p:cNvPr>
          <p:cNvSpPr/>
          <p:nvPr/>
        </p:nvSpPr>
        <p:spPr>
          <a:xfrm>
            <a:off x="9033701" y="1080147"/>
            <a:ext cx="1457700" cy="6357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capSub.m.ImgTranSrch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</p:txBody>
      </p:sp>
      <p:sp>
        <p:nvSpPr>
          <p:cNvPr id="106" name="Google Shape;387;p19">
            <a:extLst>
              <a:ext uri="{FF2B5EF4-FFF2-40B4-BE49-F238E27FC236}">
                <a16:creationId xmlns:a16="http://schemas.microsoft.com/office/drawing/2014/main" id="{5A3C43DF-69FF-45BD-83B3-5A418FBE971A}"/>
              </a:ext>
            </a:extLst>
          </p:cNvPr>
          <p:cNvSpPr/>
          <p:nvPr/>
        </p:nvSpPr>
        <p:spPr>
          <a:xfrm>
            <a:off x="9029840" y="1302227"/>
            <a:ext cx="1457700" cy="6357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capSub.m.ImgSpctlLn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</p:txBody>
      </p:sp>
      <p:sp>
        <p:nvSpPr>
          <p:cNvPr id="107" name="Google Shape;388;p19">
            <a:extLst>
              <a:ext uri="{FF2B5EF4-FFF2-40B4-BE49-F238E27FC236}">
                <a16:creationId xmlns:a16="http://schemas.microsoft.com/office/drawing/2014/main" id="{270BB11C-16CA-4B2C-9275-F031DB66059B}"/>
              </a:ext>
            </a:extLst>
          </p:cNvPr>
          <p:cNvSpPr/>
          <p:nvPr/>
        </p:nvSpPr>
        <p:spPr>
          <a:xfrm>
            <a:off x="9032532" y="1544288"/>
            <a:ext cx="1457700" cy="6357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capSub.m.ProcessPssBeams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</p:txBody>
      </p:sp>
      <p:sp>
        <p:nvSpPr>
          <p:cNvPr id="108" name="Google Shape;389;p19">
            <a:extLst>
              <a:ext uri="{FF2B5EF4-FFF2-40B4-BE49-F238E27FC236}">
                <a16:creationId xmlns:a16="http://schemas.microsoft.com/office/drawing/2014/main" id="{0A735235-14BD-4415-A893-36629EC3437D}"/>
              </a:ext>
            </a:extLst>
          </p:cNvPr>
          <p:cNvSpPr/>
          <p:nvPr/>
        </p:nvSpPr>
        <p:spPr>
          <a:xfrm>
            <a:off x="9023652" y="1763017"/>
            <a:ext cx="1457700" cy="6357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capSub.m.ProcessVlbiBeams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obsState = IDLE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state=ON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obsMode = IDLE</a:t>
            </a:r>
            <a:endParaRPr sz="700" i="1">
              <a:solidFill>
                <a:schemeClr val="dk1"/>
              </a:solidFill>
            </a:endParaRPr>
          </a:p>
        </p:txBody>
      </p:sp>
      <p:grpSp>
        <p:nvGrpSpPr>
          <p:cNvPr id="109" name="Google Shape;390;p19">
            <a:extLst>
              <a:ext uri="{FF2B5EF4-FFF2-40B4-BE49-F238E27FC236}">
                <a16:creationId xmlns:a16="http://schemas.microsoft.com/office/drawing/2014/main" id="{9E9C3DB3-70F6-42D4-978C-321F9BEA1676}"/>
              </a:ext>
            </a:extLst>
          </p:cNvPr>
          <p:cNvGrpSpPr/>
          <p:nvPr/>
        </p:nvGrpSpPr>
        <p:grpSpPr>
          <a:xfrm>
            <a:off x="9119376" y="3513249"/>
            <a:ext cx="1340321" cy="2767359"/>
            <a:chOff x="6809641" y="2293404"/>
            <a:chExt cx="1467559" cy="2976615"/>
          </a:xfrm>
        </p:grpSpPr>
        <p:sp>
          <p:nvSpPr>
            <p:cNvPr id="110" name="Google Shape;391;p19">
              <a:extLst>
                <a:ext uri="{FF2B5EF4-FFF2-40B4-BE49-F238E27FC236}">
                  <a16:creationId xmlns:a16="http://schemas.microsoft.com/office/drawing/2014/main" id="{87A9D10B-1EE3-498D-8AA8-7FE8FCBDF1AE}"/>
                </a:ext>
              </a:extLst>
            </p:cNvPr>
            <p:cNvSpPr/>
            <p:nvPr/>
          </p:nvSpPr>
          <p:spPr>
            <a:xfrm>
              <a:off x="6809778" y="4492419"/>
              <a:ext cx="1457700" cy="77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dk1"/>
                  </a:solidFill>
                </a:rPr>
                <a:t>capSub.m.VlbiBeams</a:t>
              </a:r>
              <a:endParaRPr sz="700"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adminMode = OFFLINE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healthStatus = OK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state = ON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obsState = IDLE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obsMode = IDLE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nrOfVlbiBeams = 0</a:t>
              </a:r>
              <a:endParaRPr sz="700" i="1">
                <a:solidFill>
                  <a:schemeClr val="dk1"/>
                </a:solidFill>
              </a:endParaRPr>
            </a:p>
          </p:txBody>
        </p:sp>
        <p:sp>
          <p:nvSpPr>
            <p:cNvPr id="111" name="Google Shape;392;p19">
              <a:extLst>
                <a:ext uri="{FF2B5EF4-FFF2-40B4-BE49-F238E27FC236}">
                  <a16:creationId xmlns:a16="http://schemas.microsoft.com/office/drawing/2014/main" id="{6A17E629-9788-40F3-9719-0FC63CC8FC05}"/>
                </a:ext>
              </a:extLst>
            </p:cNvPr>
            <p:cNvSpPr/>
            <p:nvPr/>
          </p:nvSpPr>
          <p:spPr>
            <a:xfrm>
              <a:off x="6809784" y="3786837"/>
              <a:ext cx="1457700" cy="7143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dk1"/>
                  </a:solidFill>
                </a:rPr>
                <a:t>capSub.m.PstBeams</a:t>
              </a:r>
              <a:endParaRPr sz="700"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adminMode = NOT_FITTED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healthStatus = OK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state = ON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obsState = IDLE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obsMode = IDLE</a:t>
              </a:r>
              <a:br>
                <a:rPr lang="en-GB" sz="700" i="1">
                  <a:solidFill>
                    <a:schemeClr val="dk1"/>
                  </a:solidFill>
                </a:rPr>
              </a:br>
              <a:r>
                <a:rPr lang="en-GB" sz="700" i="1">
                  <a:solidFill>
                    <a:schemeClr val="dk1"/>
                  </a:solidFill>
                </a:rPr>
                <a:t>nrOfPstBeams = 0</a:t>
              </a:r>
              <a:endParaRPr sz="700" i="1">
                <a:solidFill>
                  <a:schemeClr val="dk1"/>
                </a:solidFill>
              </a:endParaRPr>
            </a:p>
          </p:txBody>
        </p:sp>
        <p:sp>
          <p:nvSpPr>
            <p:cNvPr id="112" name="Google Shape;393;p19">
              <a:extLst>
                <a:ext uri="{FF2B5EF4-FFF2-40B4-BE49-F238E27FC236}">
                  <a16:creationId xmlns:a16="http://schemas.microsoft.com/office/drawing/2014/main" id="{5858947A-3086-4E87-AB55-379C9D710D25}"/>
                </a:ext>
              </a:extLst>
            </p:cNvPr>
            <p:cNvSpPr/>
            <p:nvPr/>
          </p:nvSpPr>
          <p:spPr>
            <a:xfrm>
              <a:off x="6819500" y="2293404"/>
              <a:ext cx="1457700" cy="7815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dk1"/>
                  </a:solidFill>
                </a:rPr>
                <a:t>capSub.m.Imaging</a:t>
              </a:r>
              <a:endParaRPr sz="700"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adminMode = OFFLINE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healthStatus = OK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state = ON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obsState  = IDLE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obsMode = IDLE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nrOfBaselines = 0</a:t>
              </a:r>
              <a:endParaRPr sz="700" i="1">
                <a:solidFill>
                  <a:schemeClr val="dk1"/>
                </a:solidFill>
              </a:endParaRPr>
            </a:p>
          </p:txBody>
        </p:sp>
        <p:sp>
          <p:nvSpPr>
            <p:cNvPr id="113" name="Google Shape;394;p19">
              <a:extLst>
                <a:ext uri="{FF2B5EF4-FFF2-40B4-BE49-F238E27FC236}">
                  <a16:creationId xmlns:a16="http://schemas.microsoft.com/office/drawing/2014/main" id="{03676F0F-BAE1-451C-A3DF-7CBDD04FD7B2}"/>
                </a:ext>
              </a:extLst>
            </p:cNvPr>
            <p:cNvSpPr/>
            <p:nvPr/>
          </p:nvSpPr>
          <p:spPr>
            <a:xfrm>
              <a:off x="6809641" y="3070343"/>
              <a:ext cx="1457700" cy="7050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dk1"/>
                  </a:solidFill>
                </a:rPr>
                <a:t>capSub.m.PssBeams</a:t>
              </a:r>
              <a:endParaRPr sz="700"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adminMode = OFFLINE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healthStatus = OK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state = ON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obsState = IDLE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obsMode = IDLE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nrOfPssBeamss = 0</a:t>
              </a:r>
              <a:endParaRPr sz="700" i="1">
                <a:solidFill>
                  <a:schemeClr val="dk1"/>
                </a:solidFill>
              </a:endParaRPr>
            </a:p>
          </p:txBody>
        </p:sp>
      </p:grpSp>
      <p:cxnSp>
        <p:nvCxnSpPr>
          <p:cNvPr id="114" name="Google Shape;395;p19">
            <a:extLst>
              <a:ext uri="{FF2B5EF4-FFF2-40B4-BE49-F238E27FC236}">
                <a16:creationId xmlns:a16="http://schemas.microsoft.com/office/drawing/2014/main" id="{276CBDAA-940C-4D21-99E4-8DCE708D649A}"/>
              </a:ext>
            </a:extLst>
          </p:cNvPr>
          <p:cNvCxnSpPr>
            <a:stCxn id="173" idx="1"/>
            <a:endCxn id="142" idx="3"/>
          </p:cNvCxnSpPr>
          <p:nvPr/>
        </p:nvCxnSpPr>
        <p:spPr>
          <a:xfrm flipH="1">
            <a:off x="6679811" y="2389294"/>
            <a:ext cx="3449357" cy="12724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5" name="Google Shape;398;p19">
            <a:extLst>
              <a:ext uri="{FF2B5EF4-FFF2-40B4-BE49-F238E27FC236}">
                <a16:creationId xmlns:a16="http://schemas.microsoft.com/office/drawing/2014/main" id="{31E06DDF-E811-43E0-8C5C-A19C5EA5FE1D}"/>
              </a:ext>
            </a:extLst>
          </p:cNvPr>
          <p:cNvCxnSpPr>
            <a:stCxn id="168" idx="1"/>
            <a:endCxn id="142" idx="3"/>
          </p:cNvCxnSpPr>
          <p:nvPr/>
        </p:nvCxnSpPr>
        <p:spPr>
          <a:xfrm flipH="1">
            <a:off x="6679811" y="853644"/>
            <a:ext cx="3453499" cy="166289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6" name="Google Shape;400;p19">
            <a:extLst>
              <a:ext uri="{FF2B5EF4-FFF2-40B4-BE49-F238E27FC236}">
                <a16:creationId xmlns:a16="http://schemas.microsoft.com/office/drawing/2014/main" id="{E8935930-4984-48C4-9945-6255809BB22A}"/>
              </a:ext>
            </a:extLst>
          </p:cNvPr>
          <p:cNvCxnSpPr>
            <a:endCxn id="142" idx="3"/>
          </p:cNvCxnSpPr>
          <p:nvPr/>
        </p:nvCxnSpPr>
        <p:spPr>
          <a:xfrm flipH="1">
            <a:off x="6679811" y="2242037"/>
            <a:ext cx="2535900" cy="27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7" name="Google Shape;401;p19">
            <a:extLst>
              <a:ext uri="{FF2B5EF4-FFF2-40B4-BE49-F238E27FC236}">
                <a16:creationId xmlns:a16="http://schemas.microsoft.com/office/drawing/2014/main" id="{5B5D87D9-D13F-4358-912C-D31496177629}"/>
              </a:ext>
            </a:extLst>
          </p:cNvPr>
          <p:cNvCxnSpPr>
            <a:endCxn id="142" idx="3"/>
          </p:cNvCxnSpPr>
          <p:nvPr/>
        </p:nvCxnSpPr>
        <p:spPr>
          <a:xfrm flipH="1">
            <a:off x="6679811" y="2022437"/>
            <a:ext cx="2547900" cy="494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8" name="Google Shape;402;p19">
            <a:extLst>
              <a:ext uri="{FF2B5EF4-FFF2-40B4-BE49-F238E27FC236}">
                <a16:creationId xmlns:a16="http://schemas.microsoft.com/office/drawing/2014/main" id="{054FCABF-EC2C-405D-93E9-A8EE1B610DB4}"/>
              </a:ext>
            </a:extLst>
          </p:cNvPr>
          <p:cNvCxnSpPr>
            <a:endCxn id="142" idx="3"/>
          </p:cNvCxnSpPr>
          <p:nvPr/>
        </p:nvCxnSpPr>
        <p:spPr>
          <a:xfrm rot="10800000">
            <a:off x="6679811" y="2516537"/>
            <a:ext cx="2541900" cy="17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9" name="Google Shape;403;p19">
            <a:extLst>
              <a:ext uri="{FF2B5EF4-FFF2-40B4-BE49-F238E27FC236}">
                <a16:creationId xmlns:a16="http://schemas.microsoft.com/office/drawing/2014/main" id="{E43B1C85-A038-4374-81DC-10BC74CEB32B}"/>
              </a:ext>
            </a:extLst>
          </p:cNvPr>
          <p:cNvCxnSpPr>
            <a:endCxn id="142" idx="3"/>
          </p:cNvCxnSpPr>
          <p:nvPr/>
        </p:nvCxnSpPr>
        <p:spPr>
          <a:xfrm flipH="1">
            <a:off x="6679811" y="2443637"/>
            <a:ext cx="2529600" cy="7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0" name="Google Shape;404;p19">
            <a:extLst>
              <a:ext uri="{FF2B5EF4-FFF2-40B4-BE49-F238E27FC236}">
                <a16:creationId xmlns:a16="http://schemas.microsoft.com/office/drawing/2014/main" id="{07F6161A-AC66-47B1-944D-43086D9FC5AB}"/>
              </a:ext>
            </a:extLst>
          </p:cNvPr>
          <p:cNvSpPr/>
          <p:nvPr/>
        </p:nvSpPr>
        <p:spPr>
          <a:xfrm>
            <a:off x="7885686" y="362810"/>
            <a:ext cx="1457700" cy="6357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capSub1ImgCont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ONLINE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state = ON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obsState  = SCANNING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obsMode = IMG-CONTINUUM</a:t>
            </a:r>
            <a:endParaRPr sz="700" i="1">
              <a:solidFill>
                <a:schemeClr val="dk1"/>
              </a:solidFill>
            </a:endParaRPr>
          </a:p>
        </p:txBody>
      </p:sp>
      <p:sp>
        <p:nvSpPr>
          <p:cNvPr id="121" name="Google Shape;405;p19">
            <a:extLst>
              <a:ext uri="{FF2B5EF4-FFF2-40B4-BE49-F238E27FC236}">
                <a16:creationId xmlns:a16="http://schemas.microsoft.com/office/drawing/2014/main" id="{B9E719CE-B1C9-481A-A35B-0291298DCC81}"/>
              </a:ext>
            </a:extLst>
          </p:cNvPr>
          <p:cNvSpPr/>
          <p:nvPr/>
        </p:nvSpPr>
        <p:spPr>
          <a:xfrm>
            <a:off x="7883381" y="1002089"/>
            <a:ext cx="1457700" cy="6357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capSub1ImgTranSearch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adminMode = NOT_FITTED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obsState = IDLE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obsMode = IDLE</a:t>
            </a:r>
            <a:endParaRPr sz="700" i="1">
              <a:solidFill>
                <a:schemeClr val="dk1"/>
              </a:solidFill>
            </a:endParaRPr>
          </a:p>
        </p:txBody>
      </p:sp>
      <p:cxnSp>
        <p:nvCxnSpPr>
          <p:cNvPr id="122" name="Google Shape;406;p19">
            <a:extLst>
              <a:ext uri="{FF2B5EF4-FFF2-40B4-BE49-F238E27FC236}">
                <a16:creationId xmlns:a16="http://schemas.microsoft.com/office/drawing/2014/main" id="{8C4A9EC2-18A9-43C3-8CA4-5C7AE8AB9EAF}"/>
              </a:ext>
            </a:extLst>
          </p:cNvPr>
          <p:cNvCxnSpPr>
            <a:stCxn id="174" idx="1"/>
            <a:endCxn id="157" idx="3"/>
          </p:cNvCxnSpPr>
          <p:nvPr/>
        </p:nvCxnSpPr>
        <p:spPr>
          <a:xfrm flipH="1">
            <a:off x="5485922" y="4621379"/>
            <a:ext cx="4858908" cy="64480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3" name="Google Shape;409;p19">
            <a:extLst>
              <a:ext uri="{FF2B5EF4-FFF2-40B4-BE49-F238E27FC236}">
                <a16:creationId xmlns:a16="http://schemas.microsoft.com/office/drawing/2014/main" id="{F217CB5A-0B23-41B1-879B-730ACD57EAF3}"/>
              </a:ext>
            </a:extLst>
          </p:cNvPr>
          <p:cNvCxnSpPr>
            <a:stCxn id="176" idx="1"/>
            <a:endCxn id="157" idx="3"/>
          </p:cNvCxnSpPr>
          <p:nvPr/>
        </p:nvCxnSpPr>
        <p:spPr>
          <a:xfrm flipH="1" flipV="1">
            <a:off x="5485922" y="5266185"/>
            <a:ext cx="4859045" cy="68303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411;p19">
            <a:extLst>
              <a:ext uri="{FF2B5EF4-FFF2-40B4-BE49-F238E27FC236}">
                <a16:creationId xmlns:a16="http://schemas.microsoft.com/office/drawing/2014/main" id="{660B4D56-2507-4A0F-8EBD-61FCFDB83FFA}"/>
              </a:ext>
            </a:extLst>
          </p:cNvPr>
          <p:cNvCxnSpPr>
            <a:stCxn id="126" idx="1"/>
            <a:endCxn id="157" idx="3"/>
          </p:cNvCxnSpPr>
          <p:nvPr/>
        </p:nvCxnSpPr>
        <p:spPr>
          <a:xfrm flipH="1">
            <a:off x="5485922" y="3938049"/>
            <a:ext cx="4855704" cy="132813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5" name="Google Shape;413;p19">
            <a:extLst>
              <a:ext uri="{FF2B5EF4-FFF2-40B4-BE49-F238E27FC236}">
                <a16:creationId xmlns:a16="http://schemas.microsoft.com/office/drawing/2014/main" id="{FA5F7270-FF6F-4ED0-9CC7-A63A8BAD6BDB}"/>
              </a:ext>
            </a:extLst>
          </p:cNvPr>
          <p:cNvCxnSpPr>
            <a:stCxn id="175" idx="1"/>
            <a:endCxn id="157" idx="3"/>
          </p:cNvCxnSpPr>
          <p:nvPr/>
        </p:nvCxnSpPr>
        <p:spPr>
          <a:xfrm flipH="1">
            <a:off x="5485922" y="5264799"/>
            <a:ext cx="4859045" cy="138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6" name="Google Shape;412;p19">
            <a:extLst>
              <a:ext uri="{FF2B5EF4-FFF2-40B4-BE49-F238E27FC236}">
                <a16:creationId xmlns:a16="http://schemas.microsoft.com/office/drawing/2014/main" id="{4F547967-8136-4ED0-B486-B0FBFE02BF0C}"/>
              </a:ext>
            </a:extLst>
          </p:cNvPr>
          <p:cNvSpPr/>
          <p:nvPr/>
        </p:nvSpPr>
        <p:spPr>
          <a:xfrm>
            <a:off x="10341626" y="3576699"/>
            <a:ext cx="1331400" cy="722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capSub16Imaging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state = ON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obsState  = IDLE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obsMode = IDLE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nrOfBaselines = 0</a:t>
            </a:r>
            <a:endParaRPr sz="700" i="1">
              <a:solidFill>
                <a:schemeClr val="dk1"/>
              </a:solidFill>
            </a:endParaRPr>
          </a:p>
        </p:txBody>
      </p:sp>
      <p:sp>
        <p:nvSpPr>
          <p:cNvPr id="127" name="Google Shape;415;p19">
            <a:extLst>
              <a:ext uri="{FF2B5EF4-FFF2-40B4-BE49-F238E27FC236}">
                <a16:creationId xmlns:a16="http://schemas.microsoft.com/office/drawing/2014/main" id="{D3F24FA1-A169-4238-85E5-4F24C6444D31}"/>
              </a:ext>
            </a:extLst>
          </p:cNvPr>
          <p:cNvSpPr/>
          <p:nvPr/>
        </p:nvSpPr>
        <p:spPr>
          <a:xfrm>
            <a:off x="398533" y="4914865"/>
            <a:ext cx="1457700" cy="620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capBand4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healthStatus = FAIL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obsState   = IDLE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state=ON</a:t>
            </a:r>
            <a:endParaRPr sz="700" i="1">
              <a:solidFill>
                <a:schemeClr val="dk1"/>
              </a:solidFill>
            </a:endParaRPr>
          </a:p>
        </p:txBody>
      </p:sp>
      <p:sp>
        <p:nvSpPr>
          <p:cNvPr id="128" name="Google Shape;416;p19">
            <a:extLst>
              <a:ext uri="{FF2B5EF4-FFF2-40B4-BE49-F238E27FC236}">
                <a16:creationId xmlns:a16="http://schemas.microsoft.com/office/drawing/2014/main" id="{F786F669-888B-4512-ADBF-02093A65A469}"/>
              </a:ext>
            </a:extLst>
          </p:cNvPr>
          <p:cNvSpPr/>
          <p:nvPr/>
        </p:nvSpPr>
        <p:spPr>
          <a:xfrm>
            <a:off x="398533" y="4272159"/>
            <a:ext cx="1457700" cy="6453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capBand3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obsState   = IDLE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state=ON</a:t>
            </a:r>
            <a:endParaRPr sz="700" i="1">
              <a:solidFill>
                <a:schemeClr val="dk1"/>
              </a:solidFill>
            </a:endParaRPr>
          </a:p>
        </p:txBody>
      </p:sp>
      <p:sp>
        <p:nvSpPr>
          <p:cNvPr id="129" name="Google Shape;417;p19">
            <a:extLst>
              <a:ext uri="{FF2B5EF4-FFF2-40B4-BE49-F238E27FC236}">
                <a16:creationId xmlns:a16="http://schemas.microsoft.com/office/drawing/2014/main" id="{8520464C-0762-4E8E-B299-40D15716FF20}"/>
              </a:ext>
            </a:extLst>
          </p:cNvPr>
          <p:cNvSpPr/>
          <p:nvPr/>
        </p:nvSpPr>
        <p:spPr>
          <a:xfrm>
            <a:off x="401563" y="3008685"/>
            <a:ext cx="1457700" cy="6453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capBand1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obsState   = IDLE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state=ON</a:t>
            </a:r>
            <a:endParaRPr sz="700" i="1">
              <a:solidFill>
                <a:schemeClr val="dk1"/>
              </a:solidFill>
            </a:endParaRPr>
          </a:p>
        </p:txBody>
      </p:sp>
      <p:sp>
        <p:nvSpPr>
          <p:cNvPr id="130" name="Google Shape;418;p19">
            <a:extLst>
              <a:ext uri="{FF2B5EF4-FFF2-40B4-BE49-F238E27FC236}">
                <a16:creationId xmlns:a16="http://schemas.microsoft.com/office/drawing/2014/main" id="{B9155274-8264-42AB-99B1-1FB8D8BB1AD4}"/>
              </a:ext>
            </a:extLst>
          </p:cNvPr>
          <p:cNvSpPr/>
          <p:nvPr/>
        </p:nvSpPr>
        <p:spPr>
          <a:xfrm>
            <a:off x="1552343" y="927841"/>
            <a:ext cx="1185300" cy="500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/>
              <a:t>TM Central Node</a:t>
            </a:r>
            <a:endParaRPr sz="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state = ON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ENABLED</a:t>
            </a:r>
            <a:endParaRPr sz="700"/>
          </a:p>
        </p:txBody>
      </p:sp>
      <p:cxnSp>
        <p:nvCxnSpPr>
          <p:cNvPr id="132" name="Google Shape;420;p19">
            <a:extLst>
              <a:ext uri="{FF2B5EF4-FFF2-40B4-BE49-F238E27FC236}">
                <a16:creationId xmlns:a16="http://schemas.microsoft.com/office/drawing/2014/main" id="{6381E715-94EB-49AC-B7FB-73CFF2D0FFB7}"/>
              </a:ext>
            </a:extLst>
          </p:cNvPr>
          <p:cNvCxnSpPr>
            <a:stCxn id="129" idx="3"/>
            <a:endCxn id="195" idx="1"/>
          </p:cNvCxnSpPr>
          <p:nvPr/>
        </p:nvCxnSpPr>
        <p:spPr>
          <a:xfrm>
            <a:off x="1859263" y="3331335"/>
            <a:ext cx="437205" cy="70274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422;p19">
            <a:extLst>
              <a:ext uri="{FF2B5EF4-FFF2-40B4-BE49-F238E27FC236}">
                <a16:creationId xmlns:a16="http://schemas.microsoft.com/office/drawing/2014/main" id="{063A59BE-0227-4D1D-959F-7A9D8CCDA061}"/>
              </a:ext>
            </a:extLst>
          </p:cNvPr>
          <p:cNvSpPr/>
          <p:nvPr/>
        </p:nvSpPr>
        <p:spPr>
          <a:xfrm>
            <a:off x="398383" y="3654015"/>
            <a:ext cx="1457700" cy="620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capBand2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ONLINE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obsState   = SCANNING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state=ON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34" name="Google Shape;423;p19">
            <a:extLst>
              <a:ext uri="{FF2B5EF4-FFF2-40B4-BE49-F238E27FC236}">
                <a16:creationId xmlns:a16="http://schemas.microsoft.com/office/drawing/2014/main" id="{E159E148-D20D-45CB-91C8-46FED378709A}"/>
              </a:ext>
            </a:extLst>
          </p:cNvPr>
          <p:cNvSpPr/>
          <p:nvPr/>
        </p:nvSpPr>
        <p:spPr>
          <a:xfrm>
            <a:off x="400448" y="5530483"/>
            <a:ext cx="1457700" cy="6453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capBand5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obsState   = IDLE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state=ON</a:t>
            </a:r>
            <a:endParaRPr sz="700" i="1">
              <a:solidFill>
                <a:schemeClr val="dk1"/>
              </a:solidFill>
            </a:endParaRPr>
          </a:p>
        </p:txBody>
      </p:sp>
      <p:cxnSp>
        <p:nvCxnSpPr>
          <p:cNvPr id="135" name="Google Shape;424;p19">
            <a:extLst>
              <a:ext uri="{FF2B5EF4-FFF2-40B4-BE49-F238E27FC236}">
                <a16:creationId xmlns:a16="http://schemas.microsoft.com/office/drawing/2014/main" id="{87B80994-5D15-423E-9633-5737D8175898}"/>
              </a:ext>
            </a:extLst>
          </p:cNvPr>
          <p:cNvCxnSpPr>
            <a:stCxn id="133" idx="3"/>
            <a:endCxn id="195" idx="1"/>
          </p:cNvCxnSpPr>
          <p:nvPr/>
        </p:nvCxnSpPr>
        <p:spPr>
          <a:xfrm>
            <a:off x="1856083" y="3964365"/>
            <a:ext cx="440385" cy="697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425;p19">
            <a:extLst>
              <a:ext uri="{FF2B5EF4-FFF2-40B4-BE49-F238E27FC236}">
                <a16:creationId xmlns:a16="http://schemas.microsoft.com/office/drawing/2014/main" id="{6BD07C46-A5B9-485D-8A4A-D3F49C55FC03}"/>
              </a:ext>
            </a:extLst>
          </p:cNvPr>
          <p:cNvCxnSpPr>
            <a:stCxn id="128" idx="3"/>
            <a:endCxn id="195" idx="1"/>
          </p:cNvCxnSpPr>
          <p:nvPr/>
        </p:nvCxnSpPr>
        <p:spPr>
          <a:xfrm flipV="1">
            <a:off x="1856233" y="4034077"/>
            <a:ext cx="440235" cy="56073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426;p19">
            <a:extLst>
              <a:ext uri="{FF2B5EF4-FFF2-40B4-BE49-F238E27FC236}">
                <a16:creationId xmlns:a16="http://schemas.microsoft.com/office/drawing/2014/main" id="{5D4EE09B-FBF8-46D0-B2A7-FAF4E2A2E12A}"/>
              </a:ext>
            </a:extLst>
          </p:cNvPr>
          <p:cNvCxnSpPr>
            <a:stCxn id="127" idx="3"/>
            <a:endCxn id="195" idx="1"/>
          </p:cNvCxnSpPr>
          <p:nvPr/>
        </p:nvCxnSpPr>
        <p:spPr>
          <a:xfrm flipV="1">
            <a:off x="1856233" y="4034077"/>
            <a:ext cx="440235" cy="11911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427;p19">
            <a:extLst>
              <a:ext uri="{FF2B5EF4-FFF2-40B4-BE49-F238E27FC236}">
                <a16:creationId xmlns:a16="http://schemas.microsoft.com/office/drawing/2014/main" id="{B7EBC808-558B-47A2-B265-D036962FADE0}"/>
              </a:ext>
            </a:extLst>
          </p:cNvPr>
          <p:cNvCxnSpPr>
            <a:stCxn id="134" idx="3"/>
            <a:endCxn id="195" idx="1"/>
          </p:cNvCxnSpPr>
          <p:nvPr/>
        </p:nvCxnSpPr>
        <p:spPr>
          <a:xfrm flipV="1">
            <a:off x="1858148" y="4034077"/>
            <a:ext cx="438320" cy="181905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428;p19">
            <a:extLst>
              <a:ext uri="{FF2B5EF4-FFF2-40B4-BE49-F238E27FC236}">
                <a16:creationId xmlns:a16="http://schemas.microsoft.com/office/drawing/2014/main" id="{0D72D5FC-B7F3-47E3-BAE4-3D39EEF837BF}"/>
              </a:ext>
            </a:extLst>
          </p:cNvPr>
          <p:cNvCxnSpPr>
            <a:stCxn id="162" idx="0"/>
            <a:endCxn id="185" idx="2"/>
          </p:cNvCxnSpPr>
          <p:nvPr/>
        </p:nvCxnSpPr>
        <p:spPr>
          <a:xfrm flipH="1" flipV="1">
            <a:off x="6040230" y="3653985"/>
            <a:ext cx="208492" cy="40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431;p19">
            <a:extLst>
              <a:ext uri="{FF2B5EF4-FFF2-40B4-BE49-F238E27FC236}">
                <a16:creationId xmlns:a16="http://schemas.microsoft.com/office/drawing/2014/main" id="{E72628E7-9CDF-4F30-870C-F72B1141D635}"/>
              </a:ext>
            </a:extLst>
          </p:cNvPr>
          <p:cNvSpPr/>
          <p:nvPr/>
        </p:nvSpPr>
        <p:spPr>
          <a:xfrm>
            <a:off x="5059311" y="1165037"/>
            <a:ext cx="1398000" cy="6519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subarray1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ONLINE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state=ON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obsState(s) ? = SCANNING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obsMode = IMG-CONTINUUM</a:t>
            </a:r>
            <a:endParaRPr sz="700" i="1">
              <a:solidFill>
                <a:schemeClr val="dk1"/>
              </a:solidFill>
            </a:endParaRPr>
          </a:p>
        </p:txBody>
      </p:sp>
      <p:sp>
        <p:nvSpPr>
          <p:cNvPr id="141" name="Google Shape;432;p19">
            <a:extLst>
              <a:ext uri="{FF2B5EF4-FFF2-40B4-BE49-F238E27FC236}">
                <a16:creationId xmlns:a16="http://schemas.microsoft.com/office/drawing/2014/main" id="{0410B0DB-6231-4D1B-AAB0-87DA545FDA18}"/>
              </a:ext>
            </a:extLst>
          </p:cNvPr>
          <p:cNvSpPr/>
          <p:nvPr/>
        </p:nvSpPr>
        <p:spPr>
          <a:xfrm>
            <a:off x="5154136" y="1802062"/>
            <a:ext cx="1398000" cy="5394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subarray.m.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state=ON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obsState(s) ? = IDLE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state=ON</a:t>
            </a:r>
            <a:endParaRPr sz="700" i="1">
              <a:solidFill>
                <a:schemeClr val="dk1"/>
              </a:solidFill>
            </a:endParaRPr>
          </a:p>
        </p:txBody>
      </p:sp>
      <p:sp>
        <p:nvSpPr>
          <p:cNvPr id="142" name="Google Shape;397;p19">
            <a:extLst>
              <a:ext uri="{FF2B5EF4-FFF2-40B4-BE49-F238E27FC236}">
                <a16:creationId xmlns:a16="http://schemas.microsoft.com/office/drawing/2014/main" id="{F9FED824-6940-47F1-BAE2-1249DCD8946D}"/>
              </a:ext>
            </a:extLst>
          </p:cNvPr>
          <p:cNvSpPr/>
          <p:nvPr/>
        </p:nvSpPr>
        <p:spPr>
          <a:xfrm>
            <a:off x="5222111" y="2193887"/>
            <a:ext cx="1457700" cy="6453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subarrayN(16+)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adminMode = ONLINE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state=ON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obsState(s) ? = CONFIGURING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obsMopde = VLBI</a:t>
            </a:r>
            <a:endParaRPr sz="700" i="1">
              <a:solidFill>
                <a:schemeClr val="dk1"/>
              </a:solidFill>
            </a:endParaRPr>
          </a:p>
        </p:txBody>
      </p:sp>
      <p:cxnSp>
        <p:nvCxnSpPr>
          <p:cNvPr id="143" name="Google Shape;433;p19">
            <a:extLst>
              <a:ext uri="{FF2B5EF4-FFF2-40B4-BE49-F238E27FC236}">
                <a16:creationId xmlns:a16="http://schemas.microsoft.com/office/drawing/2014/main" id="{A0D6ADB2-770D-4938-A25C-EABB4E117D83}"/>
              </a:ext>
            </a:extLst>
          </p:cNvPr>
          <p:cNvCxnSpPr>
            <a:stCxn id="191" idx="1"/>
            <a:endCxn id="130" idx="2"/>
          </p:cNvCxnSpPr>
          <p:nvPr/>
        </p:nvCxnSpPr>
        <p:spPr>
          <a:xfrm flipH="1">
            <a:off x="2144993" y="1316373"/>
            <a:ext cx="1398000" cy="11156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435;p19">
            <a:extLst>
              <a:ext uri="{FF2B5EF4-FFF2-40B4-BE49-F238E27FC236}">
                <a16:creationId xmlns:a16="http://schemas.microsoft.com/office/drawing/2014/main" id="{DC5329E6-7F40-4C2E-946E-4CA01F129180}"/>
              </a:ext>
            </a:extLst>
          </p:cNvPr>
          <p:cNvCxnSpPr>
            <a:stCxn id="140" idx="1"/>
            <a:endCxn id="191" idx="2"/>
          </p:cNvCxnSpPr>
          <p:nvPr/>
        </p:nvCxnSpPr>
        <p:spPr>
          <a:xfrm flipH="1">
            <a:off x="4135643" y="1490987"/>
            <a:ext cx="923668" cy="5593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436;p19">
            <a:extLst>
              <a:ext uri="{FF2B5EF4-FFF2-40B4-BE49-F238E27FC236}">
                <a16:creationId xmlns:a16="http://schemas.microsoft.com/office/drawing/2014/main" id="{386D7A6E-F360-4246-852A-4A02F149092F}"/>
              </a:ext>
            </a:extLst>
          </p:cNvPr>
          <p:cNvCxnSpPr>
            <a:stCxn id="141" idx="1"/>
            <a:endCxn id="191" idx="2"/>
          </p:cNvCxnSpPr>
          <p:nvPr/>
        </p:nvCxnSpPr>
        <p:spPr>
          <a:xfrm flipH="1" flipV="1">
            <a:off x="4135643" y="1546923"/>
            <a:ext cx="1018493" cy="52483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437;p19">
            <a:extLst>
              <a:ext uri="{FF2B5EF4-FFF2-40B4-BE49-F238E27FC236}">
                <a16:creationId xmlns:a16="http://schemas.microsoft.com/office/drawing/2014/main" id="{984B2567-1B9A-45D6-A43A-B7660BF4D73F}"/>
              </a:ext>
            </a:extLst>
          </p:cNvPr>
          <p:cNvCxnSpPr>
            <a:stCxn id="142" idx="1"/>
            <a:endCxn id="191" idx="2"/>
          </p:cNvCxnSpPr>
          <p:nvPr/>
        </p:nvCxnSpPr>
        <p:spPr>
          <a:xfrm flipH="1" flipV="1">
            <a:off x="4135643" y="1546923"/>
            <a:ext cx="1086468" cy="96961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438;p19">
            <a:extLst>
              <a:ext uri="{FF2B5EF4-FFF2-40B4-BE49-F238E27FC236}">
                <a16:creationId xmlns:a16="http://schemas.microsoft.com/office/drawing/2014/main" id="{DC780FC2-6DE7-4353-A29D-4CFE80E3AD7A}"/>
              </a:ext>
            </a:extLst>
          </p:cNvPr>
          <p:cNvCxnSpPr>
            <a:stCxn id="120" idx="1"/>
            <a:endCxn id="140" idx="3"/>
          </p:cNvCxnSpPr>
          <p:nvPr/>
        </p:nvCxnSpPr>
        <p:spPr>
          <a:xfrm flipH="1">
            <a:off x="6457311" y="680660"/>
            <a:ext cx="1428375" cy="81032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8" name="Google Shape;439;p19">
            <a:extLst>
              <a:ext uri="{FF2B5EF4-FFF2-40B4-BE49-F238E27FC236}">
                <a16:creationId xmlns:a16="http://schemas.microsoft.com/office/drawing/2014/main" id="{6D19F909-5FCA-4D40-9947-D4098C819E91}"/>
              </a:ext>
            </a:extLst>
          </p:cNvPr>
          <p:cNvCxnSpPr>
            <a:stCxn id="165" idx="1"/>
            <a:endCxn id="140" idx="3"/>
          </p:cNvCxnSpPr>
          <p:nvPr/>
        </p:nvCxnSpPr>
        <p:spPr>
          <a:xfrm flipH="1" flipV="1">
            <a:off x="6457311" y="1490987"/>
            <a:ext cx="1413523" cy="7220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9" name="Google Shape;441;p19">
            <a:extLst>
              <a:ext uri="{FF2B5EF4-FFF2-40B4-BE49-F238E27FC236}">
                <a16:creationId xmlns:a16="http://schemas.microsoft.com/office/drawing/2014/main" id="{5E082362-7D5B-4CCF-B6A4-F93D741550FA}"/>
              </a:ext>
            </a:extLst>
          </p:cNvPr>
          <p:cNvCxnSpPr>
            <a:stCxn id="150" idx="1"/>
            <a:endCxn id="140" idx="3"/>
          </p:cNvCxnSpPr>
          <p:nvPr/>
        </p:nvCxnSpPr>
        <p:spPr>
          <a:xfrm flipH="1" flipV="1">
            <a:off x="6457311" y="1490987"/>
            <a:ext cx="1422209" cy="5103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0" name="Google Shape;442;p19">
            <a:extLst>
              <a:ext uri="{FF2B5EF4-FFF2-40B4-BE49-F238E27FC236}">
                <a16:creationId xmlns:a16="http://schemas.microsoft.com/office/drawing/2014/main" id="{339EE914-B411-44CB-B91A-2372241BA5EF}"/>
              </a:ext>
            </a:extLst>
          </p:cNvPr>
          <p:cNvSpPr/>
          <p:nvPr/>
        </p:nvSpPr>
        <p:spPr>
          <a:xfrm>
            <a:off x="7879520" y="1224169"/>
            <a:ext cx="1457700" cy="6357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capSub1ImgSpctlLine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adminMode = NOT_FITTED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obsState = IDLE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obsMode = IDLE</a:t>
            </a:r>
            <a:endParaRPr sz="700" i="1">
              <a:solidFill>
                <a:schemeClr val="dk1"/>
              </a:solidFill>
            </a:endParaRPr>
          </a:p>
        </p:txBody>
      </p:sp>
      <p:sp>
        <p:nvSpPr>
          <p:cNvPr id="151" name="Google Shape;443;p19">
            <a:extLst>
              <a:ext uri="{FF2B5EF4-FFF2-40B4-BE49-F238E27FC236}">
                <a16:creationId xmlns:a16="http://schemas.microsoft.com/office/drawing/2014/main" id="{3DD5A82A-3003-4F69-804C-E7F6BA916239}"/>
              </a:ext>
            </a:extLst>
          </p:cNvPr>
          <p:cNvSpPr/>
          <p:nvPr/>
        </p:nvSpPr>
        <p:spPr>
          <a:xfrm>
            <a:off x="7882211" y="1466229"/>
            <a:ext cx="1457700" cy="6357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capSub1ProcessPssBeams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adminMode = NOT_FITTED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obsState = IDLE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obsMode = IDLE</a:t>
            </a:r>
            <a:endParaRPr sz="700" i="1">
              <a:solidFill>
                <a:schemeClr val="dk1"/>
              </a:solidFill>
            </a:endParaRPr>
          </a:p>
        </p:txBody>
      </p:sp>
      <p:sp>
        <p:nvSpPr>
          <p:cNvPr id="152" name="Google Shape;444;p19">
            <a:extLst>
              <a:ext uri="{FF2B5EF4-FFF2-40B4-BE49-F238E27FC236}">
                <a16:creationId xmlns:a16="http://schemas.microsoft.com/office/drawing/2014/main" id="{7B8FBAA2-2055-4D4F-AE99-E3A8AF101B98}"/>
              </a:ext>
            </a:extLst>
          </p:cNvPr>
          <p:cNvSpPr/>
          <p:nvPr/>
        </p:nvSpPr>
        <p:spPr>
          <a:xfrm>
            <a:off x="7875884" y="1689948"/>
            <a:ext cx="1457700" cy="6357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capSub1ProcessPstBeams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adminMode = NOT_FITTED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obsState = IDLE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obsMode = IDLE</a:t>
            </a:r>
            <a:endParaRPr sz="700" i="1">
              <a:solidFill>
                <a:schemeClr val="dk1"/>
              </a:solidFill>
            </a:endParaRPr>
          </a:p>
        </p:txBody>
      </p:sp>
      <p:cxnSp>
        <p:nvCxnSpPr>
          <p:cNvPr id="153" name="Google Shape;445;p19">
            <a:extLst>
              <a:ext uri="{FF2B5EF4-FFF2-40B4-BE49-F238E27FC236}">
                <a16:creationId xmlns:a16="http://schemas.microsoft.com/office/drawing/2014/main" id="{77A43F87-5DC4-46A0-B3B1-506E80D59C1C}"/>
              </a:ext>
            </a:extLst>
          </p:cNvPr>
          <p:cNvCxnSpPr>
            <a:endCxn id="140" idx="3"/>
          </p:cNvCxnSpPr>
          <p:nvPr/>
        </p:nvCxnSpPr>
        <p:spPr>
          <a:xfrm rot="10800000">
            <a:off x="6457311" y="1490987"/>
            <a:ext cx="779700" cy="114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4" name="Google Shape;446;p19">
            <a:extLst>
              <a:ext uri="{FF2B5EF4-FFF2-40B4-BE49-F238E27FC236}">
                <a16:creationId xmlns:a16="http://schemas.microsoft.com/office/drawing/2014/main" id="{3D77F437-42FF-406E-9C19-3FB49FBD9D63}"/>
              </a:ext>
            </a:extLst>
          </p:cNvPr>
          <p:cNvCxnSpPr>
            <a:stCxn id="121" idx="1"/>
            <a:endCxn id="140" idx="3"/>
          </p:cNvCxnSpPr>
          <p:nvPr/>
        </p:nvCxnSpPr>
        <p:spPr>
          <a:xfrm flipH="1">
            <a:off x="6457311" y="1319939"/>
            <a:ext cx="1426070" cy="1710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5" name="Google Shape;447;p19">
            <a:extLst>
              <a:ext uri="{FF2B5EF4-FFF2-40B4-BE49-F238E27FC236}">
                <a16:creationId xmlns:a16="http://schemas.microsoft.com/office/drawing/2014/main" id="{826578BB-A50B-457B-90FA-85C763225C98}"/>
              </a:ext>
            </a:extLst>
          </p:cNvPr>
          <p:cNvCxnSpPr>
            <a:stCxn id="151" idx="1"/>
            <a:endCxn id="140" idx="3"/>
          </p:cNvCxnSpPr>
          <p:nvPr/>
        </p:nvCxnSpPr>
        <p:spPr>
          <a:xfrm flipH="1" flipV="1">
            <a:off x="6457311" y="1490987"/>
            <a:ext cx="1424900" cy="29309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6" name="Google Shape;448;p19">
            <a:extLst>
              <a:ext uri="{FF2B5EF4-FFF2-40B4-BE49-F238E27FC236}">
                <a16:creationId xmlns:a16="http://schemas.microsoft.com/office/drawing/2014/main" id="{079D14F3-A3EA-439D-959A-10B464D12425}"/>
              </a:ext>
            </a:extLst>
          </p:cNvPr>
          <p:cNvSpPr/>
          <p:nvPr/>
        </p:nvSpPr>
        <p:spPr>
          <a:xfrm>
            <a:off x="4958572" y="4570235"/>
            <a:ext cx="1239900" cy="5979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subarray.m.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state=ON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obsState(s) ? = IDLE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state=ON</a:t>
            </a:r>
            <a:endParaRPr sz="700" i="1">
              <a:solidFill>
                <a:schemeClr val="dk1"/>
              </a:solidFill>
            </a:endParaRPr>
          </a:p>
        </p:txBody>
      </p:sp>
      <p:sp>
        <p:nvSpPr>
          <p:cNvPr id="157" name="Google Shape;408;p19">
            <a:extLst>
              <a:ext uri="{FF2B5EF4-FFF2-40B4-BE49-F238E27FC236}">
                <a16:creationId xmlns:a16="http://schemas.microsoft.com/office/drawing/2014/main" id="{87C0A68F-02B3-4531-BAC9-2DBDD3D907F7}"/>
              </a:ext>
            </a:extLst>
          </p:cNvPr>
          <p:cNvSpPr/>
          <p:nvPr/>
        </p:nvSpPr>
        <p:spPr>
          <a:xfrm>
            <a:off x="3962522" y="5002035"/>
            <a:ext cx="1523400" cy="528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subarray16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sadminMode = ONLINE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obsState(s) ? = CONFIGURING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state=ON</a:t>
            </a:r>
            <a:endParaRPr sz="700" i="1">
              <a:solidFill>
                <a:schemeClr val="dk1"/>
              </a:solidFill>
            </a:endParaRPr>
          </a:p>
        </p:txBody>
      </p:sp>
      <p:cxnSp>
        <p:nvCxnSpPr>
          <p:cNvPr id="158" name="Google Shape;449;p19">
            <a:extLst>
              <a:ext uri="{FF2B5EF4-FFF2-40B4-BE49-F238E27FC236}">
                <a16:creationId xmlns:a16="http://schemas.microsoft.com/office/drawing/2014/main" id="{D1EDD77C-F764-4CB2-A7B3-AD61D96991F7}"/>
              </a:ext>
            </a:extLst>
          </p:cNvPr>
          <p:cNvCxnSpPr>
            <a:stCxn id="180" idx="1"/>
            <a:endCxn id="162" idx="3"/>
          </p:cNvCxnSpPr>
          <p:nvPr/>
        </p:nvCxnSpPr>
        <p:spPr>
          <a:xfrm flipH="1" flipV="1">
            <a:off x="6918922" y="4327935"/>
            <a:ext cx="777879" cy="12683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9" name="Google Shape;451;p19">
            <a:extLst>
              <a:ext uri="{FF2B5EF4-FFF2-40B4-BE49-F238E27FC236}">
                <a16:creationId xmlns:a16="http://schemas.microsoft.com/office/drawing/2014/main" id="{C6C03843-03A7-43D3-A67F-ACF16562A47E}"/>
              </a:ext>
            </a:extLst>
          </p:cNvPr>
          <p:cNvCxnSpPr>
            <a:stCxn id="178" idx="1"/>
            <a:endCxn id="162" idx="3"/>
          </p:cNvCxnSpPr>
          <p:nvPr/>
        </p:nvCxnSpPr>
        <p:spPr>
          <a:xfrm flipH="1" flipV="1">
            <a:off x="6918922" y="4327935"/>
            <a:ext cx="777879" cy="83408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0" name="Google Shape;453;p19">
            <a:extLst>
              <a:ext uri="{FF2B5EF4-FFF2-40B4-BE49-F238E27FC236}">
                <a16:creationId xmlns:a16="http://schemas.microsoft.com/office/drawing/2014/main" id="{D97F4E0D-8844-4257-B273-EE2AB55F327C}"/>
              </a:ext>
            </a:extLst>
          </p:cNvPr>
          <p:cNvCxnSpPr>
            <a:stCxn id="179" idx="1"/>
            <a:endCxn id="162" idx="3"/>
          </p:cNvCxnSpPr>
          <p:nvPr/>
        </p:nvCxnSpPr>
        <p:spPr>
          <a:xfrm flipH="1">
            <a:off x="6918922" y="3746771"/>
            <a:ext cx="780764" cy="58116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1" name="Google Shape;455;p19">
            <a:extLst>
              <a:ext uri="{FF2B5EF4-FFF2-40B4-BE49-F238E27FC236}">
                <a16:creationId xmlns:a16="http://schemas.microsoft.com/office/drawing/2014/main" id="{AD0F4E0C-8447-4A32-ACD6-99F8A85E7382}"/>
              </a:ext>
            </a:extLst>
          </p:cNvPr>
          <p:cNvCxnSpPr>
            <a:stCxn id="157" idx="0"/>
            <a:endCxn id="185" idx="2"/>
          </p:cNvCxnSpPr>
          <p:nvPr/>
        </p:nvCxnSpPr>
        <p:spPr>
          <a:xfrm flipV="1">
            <a:off x="4724222" y="3653985"/>
            <a:ext cx="1316008" cy="13480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429;p19">
            <a:extLst>
              <a:ext uri="{FF2B5EF4-FFF2-40B4-BE49-F238E27FC236}">
                <a16:creationId xmlns:a16="http://schemas.microsoft.com/office/drawing/2014/main" id="{BF9019A2-CD05-48AB-B84A-519B36DA25EF}"/>
              </a:ext>
            </a:extLst>
          </p:cNvPr>
          <p:cNvSpPr/>
          <p:nvPr/>
        </p:nvSpPr>
        <p:spPr>
          <a:xfrm>
            <a:off x="5578522" y="4063785"/>
            <a:ext cx="1340400" cy="528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subarray1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ONLINE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state=ON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obsState(s) ? = SCANNING</a:t>
            </a:r>
            <a:endParaRPr sz="700" i="1">
              <a:solidFill>
                <a:schemeClr val="dk1"/>
              </a:solidFill>
            </a:endParaRPr>
          </a:p>
        </p:txBody>
      </p:sp>
      <p:cxnSp>
        <p:nvCxnSpPr>
          <p:cNvPr id="163" name="Google Shape;456;p19">
            <a:extLst>
              <a:ext uri="{FF2B5EF4-FFF2-40B4-BE49-F238E27FC236}">
                <a16:creationId xmlns:a16="http://schemas.microsoft.com/office/drawing/2014/main" id="{FF659D9E-615B-4AA4-ABBA-CB7E47965084}"/>
              </a:ext>
            </a:extLst>
          </p:cNvPr>
          <p:cNvCxnSpPr>
            <a:stCxn id="184" idx="0"/>
            <a:endCxn id="130" idx="2"/>
          </p:cNvCxnSpPr>
          <p:nvPr/>
        </p:nvCxnSpPr>
        <p:spPr>
          <a:xfrm rot="10800000">
            <a:off x="2144918" y="1427843"/>
            <a:ext cx="308100" cy="39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458;p19">
            <a:extLst>
              <a:ext uri="{FF2B5EF4-FFF2-40B4-BE49-F238E27FC236}">
                <a16:creationId xmlns:a16="http://schemas.microsoft.com/office/drawing/2014/main" id="{D934ADE6-6D5E-4C21-B1D6-F439F81736FC}"/>
              </a:ext>
            </a:extLst>
          </p:cNvPr>
          <p:cNvCxnSpPr>
            <a:stCxn id="103" idx="0"/>
            <a:endCxn id="130" idx="2"/>
          </p:cNvCxnSpPr>
          <p:nvPr/>
        </p:nvCxnSpPr>
        <p:spPr>
          <a:xfrm rot="10800000">
            <a:off x="2144886" y="1428075"/>
            <a:ext cx="529800" cy="220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440;p19">
            <a:extLst>
              <a:ext uri="{FF2B5EF4-FFF2-40B4-BE49-F238E27FC236}">
                <a16:creationId xmlns:a16="http://schemas.microsoft.com/office/drawing/2014/main" id="{F47D82B7-6BBC-4558-8CCD-92CF8B1372D9}"/>
              </a:ext>
            </a:extLst>
          </p:cNvPr>
          <p:cNvSpPr/>
          <p:nvPr/>
        </p:nvSpPr>
        <p:spPr>
          <a:xfrm>
            <a:off x="7870834" y="1895148"/>
            <a:ext cx="1457700" cy="6357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capSub1ProcessVlbiBeams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state = ON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obsState  = IDLE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obsMode = IDLE</a:t>
            </a:r>
            <a:endParaRPr sz="700" i="1">
              <a:solidFill>
                <a:schemeClr val="dk1"/>
              </a:solidFill>
            </a:endParaRPr>
          </a:p>
        </p:txBody>
      </p:sp>
      <p:cxnSp>
        <p:nvCxnSpPr>
          <p:cNvPr id="166" name="Google Shape;459;p19">
            <a:extLst>
              <a:ext uri="{FF2B5EF4-FFF2-40B4-BE49-F238E27FC236}">
                <a16:creationId xmlns:a16="http://schemas.microsoft.com/office/drawing/2014/main" id="{A54BA6D3-CCC0-4EBE-A540-9D4152450027}"/>
              </a:ext>
            </a:extLst>
          </p:cNvPr>
          <p:cNvCxnSpPr>
            <a:stCxn id="181" idx="1"/>
            <a:endCxn id="162" idx="3"/>
          </p:cNvCxnSpPr>
          <p:nvPr/>
        </p:nvCxnSpPr>
        <p:spPr>
          <a:xfrm flipH="1" flipV="1">
            <a:off x="6918922" y="4327935"/>
            <a:ext cx="777879" cy="156396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7" name="Google Shape;461;p19">
            <a:extLst>
              <a:ext uri="{FF2B5EF4-FFF2-40B4-BE49-F238E27FC236}">
                <a16:creationId xmlns:a16="http://schemas.microsoft.com/office/drawing/2014/main" id="{D99FBFB5-19D0-49C9-BF7C-14D40183C5A2}"/>
              </a:ext>
            </a:extLst>
          </p:cNvPr>
          <p:cNvCxnSpPr>
            <a:stCxn id="156" idx="0"/>
            <a:endCxn id="185" idx="2"/>
          </p:cNvCxnSpPr>
          <p:nvPr/>
        </p:nvCxnSpPr>
        <p:spPr>
          <a:xfrm flipV="1">
            <a:off x="5578522" y="3653985"/>
            <a:ext cx="461708" cy="9162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399;p19">
            <a:extLst>
              <a:ext uri="{FF2B5EF4-FFF2-40B4-BE49-F238E27FC236}">
                <a16:creationId xmlns:a16="http://schemas.microsoft.com/office/drawing/2014/main" id="{70408EF8-6A8C-48FC-843A-755188FEE932}"/>
              </a:ext>
            </a:extLst>
          </p:cNvPr>
          <p:cNvSpPr/>
          <p:nvPr/>
        </p:nvSpPr>
        <p:spPr>
          <a:xfrm>
            <a:off x="10133310" y="535794"/>
            <a:ext cx="1442100" cy="6357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dirty="0">
                <a:solidFill>
                  <a:schemeClr val="dk1"/>
                </a:solidFill>
              </a:rPr>
              <a:t>capSub16ImgCont</a:t>
            </a:r>
            <a:endParaRPr sz="7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dirty="0" err="1">
                <a:solidFill>
                  <a:schemeClr val="dk1"/>
                </a:solidFill>
              </a:rPr>
              <a:t>adminMode</a:t>
            </a:r>
            <a:r>
              <a:rPr lang="en-GB" sz="700" i="1" dirty="0">
                <a:solidFill>
                  <a:schemeClr val="dk1"/>
                </a:solidFill>
              </a:rPr>
              <a:t> = OFFLINE</a:t>
            </a:r>
            <a:endParaRPr sz="700"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dirty="0" err="1">
                <a:solidFill>
                  <a:schemeClr val="dk1"/>
                </a:solidFill>
              </a:rPr>
              <a:t>healthStatus</a:t>
            </a:r>
            <a:r>
              <a:rPr lang="en-GB" sz="700" i="1" dirty="0">
                <a:solidFill>
                  <a:schemeClr val="dk1"/>
                </a:solidFill>
              </a:rPr>
              <a:t> = OK</a:t>
            </a:r>
            <a:endParaRPr sz="700"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dirty="0">
                <a:solidFill>
                  <a:schemeClr val="dk1"/>
                </a:solidFill>
              </a:rPr>
              <a:t>state = ON</a:t>
            </a:r>
            <a:endParaRPr sz="700"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dirty="0" err="1">
                <a:solidFill>
                  <a:schemeClr val="dk1"/>
                </a:solidFill>
              </a:rPr>
              <a:t>obsState</a:t>
            </a:r>
            <a:r>
              <a:rPr lang="en-GB" sz="700" i="1" dirty="0">
                <a:solidFill>
                  <a:schemeClr val="dk1"/>
                </a:solidFill>
              </a:rPr>
              <a:t>  = IDLE</a:t>
            </a:r>
            <a:endParaRPr sz="700"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 dirty="0" err="1">
                <a:solidFill>
                  <a:schemeClr val="dk1"/>
                </a:solidFill>
              </a:rPr>
              <a:t>obsMode</a:t>
            </a:r>
            <a:r>
              <a:rPr lang="en-GB" sz="700" i="1" dirty="0">
                <a:solidFill>
                  <a:schemeClr val="dk1"/>
                </a:solidFill>
              </a:rPr>
              <a:t> = IDLE</a:t>
            </a:r>
            <a:endParaRPr sz="700" i="1" dirty="0">
              <a:solidFill>
                <a:schemeClr val="dk1"/>
              </a:solidFill>
            </a:endParaRPr>
          </a:p>
        </p:txBody>
      </p:sp>
      <p:sp>
        <p:nvSpPr>
          <p:cNvPr id="169" name="Google Shape;462;p19">
            <a:extLst>
              <a:ext uri="{FF2B5EF4-FFF2-40B4-BE49-F238E27FC236}">
                <a16:creationId xmlns:a16="http://schemas.microsoft.com/office/drawing/2014/main" id="{9D9DC72D-E02F-409D-B0CC-76746B289A0C}"/>
              </a:ext>
            </a:extLst>
          </p:cNvPr>
          <p:cNvSpPr/>
          <p:nvPr/>
        </p:nvSpPr>
        <p:spPr>
          <a:xfrm>
            <a:off x="10132951" y="1168073"/>
            <a:ext cx="1442100" cy="6357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capSub16ImgTranSearch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</p:txBody>
      </p:sp>
      <p:sp>
        <p:nvSpPr>
          <p:cNvPr id="170" name="Google Shape;463;p19">
            <a:extLst>
              <a:ext uri="{FF2B5EF4-FFF2-40B4-BE49-F238E27FC236}">
                <a16:creationId xmlns:a16="http://schemas.microsoft.com/office/drawing/2014/main" id="{14319D21-DD85-479C-9DB4-85E2839DFE67}"/>
              </a:ext>
            </a:extLst>
          </p:cNvPr>
          <p:cNvSpPr/>
          <p:nvPr/>
        </p:nvSpPr>
        <p:spPr>
          <a:xfrm>
            <a:off x="10137410" y="1409619"/>
            <a:ext cx="1442100" cy="6357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capSub16ImgSpctlLine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</p:txBody>
      </p:sp>
      <p:sp>
        <p:nvSpPr>
          <p:cNvPr id="171" name="Google Shape;464;p19">
            <a:extLst>
              <a:ext uri="{FF2B5EF4-FFF2-40B4-BE49-F238E27FC236}">
                <a16:creationId xmlns:a16="http://schemas.microsoft.com/office/drawing/2014/main" id="{B4375590-CF14-42E6-BA16-01F731640B51}"/>
              </a:ext>
            </a:extLst>
          </p:cNvPr>
          <p:cNvSpPr/>
          <p:nvPr/>
        </p:nvSpPr>
        <p:spPr>
          <a:xfrm>
            <a:off x="10135885" y="1628044"/>
            <a:ext cx="1442100" cy="6357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capSub16ProcessPssBeams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</p:txBody>
      </p:sp>
      <p:sp>
        <p:nvSpPr>
          <p:cNvPr id="172" name="Google Shape;465;p19">
            <a:extLst>
              <a:ext uri="{FF2B5EF4-FFF2-40B4-BE49-F238E27FC236}">
                <a16:creationId xmlns:a16="http://schemas.microsoft.com/office/drawing/2014/main" id="{57784913-394B-411F-B518-B882352A205C}"/>
              </a:ext>
            </a:extLst>
          </p:cNvPr>
          <p:cNvSpPr/>
          <p:nvPr/>
        </p:nvSpPr>
        <p:spPr>
          <a:xfrm>
            <a:off x="10131955" y="1846969"/>
            <a:ext cx="1442100" cy="6357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capSub16ProcessPstBeams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</p:txBody>
      </p:sp>
      <p:sp>
        <p:nvSpPr>
          <p:cNvPr id="173" name="Google Shape;396;p19">
            <a:extLst>
              <a:ext uri="{FF2B5EF4-FFF2-40B4-BE49-F238E27FC236}">
                <a16:creationId xmlns:a16="http://schemas.microsoft.com/office/drawing/2014/main" id="{04672C09-CE2B-447B-963D-A92BF8B7BDBD}"/>
              </a:ext>
            </a:extLst>
          </p:cNvPr>
          <p:cNvSpPr/>
          <p:nvPr/>
        </p:nvSpPr>
        <p:spPr>
          <a:xfrm>
            <a:off x="10129168" y="2071444"/>
            <a:ext cx="1442100" cy="6357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capSub16ProcessVlbiBeams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adminMode = ONLINE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state = ON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obsState  = CONFIGURING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obsMode = VLBI</a:t>
            </a:r>
            <a:endParaRPr sz="700" i="1">
              <a:solidFill>
                <a:schemeClr val="dk1"/>
              </a:solidFill>
            </a:endParaRPr>
          </a:p>
        </p:txBody>
      </p:sp>
      <p:sp>
        <p:nvSpPr>
          <p:cNvPr id="174" name="Google Shape;407;p19">
            <a:extLst>
              <a:ext uri="{FF2B5EF4-FFF2-40B4-BE49-F238E27FC236}">
                <a16:creationId xmlns:a16="http://schemas.microsoft.com/office/drawing/2014/main" id="{45ED0260-3578-4152-8813-D6D24F76F19D}"/>
              </a:ext>
            </a:extLst>
          </p:cNvPr>
          <p:cNvSpPr/>
          <p:nvPr/>
        </p:nvSpPr>
        <p:spPr>
          <a:xfrm>
            <a:off x="10344830" y="4295429"/>
            <a:ext cx="1331400" cy="6519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capSub16PssBeams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OFFLINE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state = ON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obsState = IDLE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obsMode = IDLE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nrOfPstBeams = 0</a:t>
            </a:r>
            <a:endParaRPr sz="700" i="1">
              <a:solidFill>
                <a:schemeClr val="dk1"/>
              </a:solidFill>
            </a:endParaRPr>
          </a:p>
        </p:txBody>
      </p:sp>
      <p:sp>
        <p:nvSpPr>
          <p:cNvPr id="175" name="Google Shape;414;p19">
            <a:extLst>
              <a:ext uri="{FF2B5EF4-FFF2-40B4-BE49-F238E27FC236}">
                <a16:creationId xmlns:a16="http://schemas.microsoft.com/office/drawing/2014/main" id="{0E5E6952-7CA7-42C3-9FFA-4E0887C845C8}"/>
              </a:ext>
            </a:extLst>
          </p:cNvPr>
          <p:cNvSpPr/>
          <p:nvPr/>
        </p:nvSpPr>
        <p:spPr>
          <a:xfrm>
            <a:off x="10344967" y="4926549"/>
            <a:ext cx="1331400" cy="676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capSub16PstBeams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NOT_FITTED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state = ON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obsState = IDLE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obsMode = IDLE</a:t>
            </a:r>
            <a:br>
              <a:rPr lang="en-GB" sz="700" i="1">
                <a:solidFill>
                  <a:schemeClr val="dk1"/>
                </a:solidFill>
              </a:rPr>
            </a:br>
            <a:r>
              <a:rPr lang="en-GB" sz="700" i="1">
                <a:solidFill>
                  <a:schemeClr val="dk1"/>
                </a:solidFill>
              </a:rPr>
              <a:t>nrOfPstBeams = 0</a:t>
            </a:r>
            <a:endParaRPr sz="700" i="1">
              <a:solidFill>
                <a:schemeClr val="dk1"/>
              </a:solidFill>
            </a:endParaRPr>
          </a:p>
        </p:txBody>
      </p:sp>
      <p:sp>
        <p:nvSpPr>
          <p:cNvPr id="176" name="Google Shape;410;p19">
            <a:extLst>
              <a:ext uri="{FF2B5EF4-FFF2-40B4-BE49-F238E27FC236}">
                <a16:creationId xmlns:a16="http://schemas.microsoft.com/office/drawing/2014/main" id="{C12794A6-AC99-47EB-97DE-47C4C9367F6C}"/>
              </a:ext>
            </a:extLst>
          </p:cNvPr>
          <p:cNvSpPr/>
          <p:nvPr/>
        </p:nvSpPr>
        <p:spPr>
          <a:xfrm>
            <a:off x="10344967" y="5610966"/>
            <a:ext cx="1331400" cy="676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capSub16VlbiBeams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ONLINE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state = ON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obsState = CONFIGURING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obsMode = IDLE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nrOfVlbiBeams = 4</a:t>
            </a:r>
            <a:endParaRPr sz="700" i="1">
              <a:solidFill>
                <a:schemeClr val="dk1"/>
              </a:solidFill>
            </a:endParaRPr>
          </a:p>
        </p:txBody>
      </p:sp>
      <p:grpSp>
        <p:nvGrpSpPr>
          <p:cNvPr id="177" name="Google Shape;466;p19">
            <a:extLst>
              <a:ext uri="{FF2B5EF4-FFF2-40B4-BE49-F238E27FC236}">
                <a16:creationId xmlns:a16="http://schemas.microsoft.com/office/drawing/2014/main" id="{65C43D47-FCE7-4146-B75C-2B7DA0D3DA0D}"/>
              </a:ext>
            </a:extLst>
          </p:cNvPr>
          <p:cNvGrpSpPr/>
          <p:nvPr/>
        </p:nvGrpSpPr>
        <p:grpSpPr>
          <a:xfrm>
            <a:off x="7696801" y="3392171"/>
            <a:ext cx="1457585" cy="2875628"/>
            <a:chOff x="4990425" y="2229147"/>
            <a:chExt cx="1457585" cy="2875628"/>
          </a:xfrm>
        </p:grpSpPr>
        <p:sp>
          <p:nvSpPr>
            <p:cNvPr id="178" name="Google Shape;452;p19">
              <a:extLst>
                <a:ext uri="{FF2B5EF4-FFF2-40B4-BE49-F238E27FC236}">
                  <a16:creationId xmlns:a16="http://schemas.microsoft.com/office/drawing/2014/main" id="{92F674C9-68C8-43E9-BCCB-63E906B4D2E3}"/>
                </a:ext>
              </a:extLst>
            </p:cNvPr>
            <p:cNvSpPr/>
            <p:nvPr/>
          </p:nvSpPr>
          <p:spPr>
            <a:xfrm>
              <a:off x="4990425" y="3644395"/>
              <a:ext cx="1454700" cy="7092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dk1"/>
                  </a:solidFill>
                </a:rPr>
                <a:t>capSub1PstBeams</a:t>
              </a:r>
              <a:endParaRPr sz="700"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adminMode = NOT_FITTED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healthStatus = OK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state = ON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obsState = IDLE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obsMode = IDLE</a:t>
              </a:r>
              <a:br>
                <a:rPr lang="en-GB" sz="700" i="1">
                  <a:solidFill>
                    <a:schemeClr val="dk1"/>
                  </a:solidFill>
                </a:rPr>
              </a:br>
              <a:r>
                <a:rPr lang="en-GB" sz="700" i="1">
                  <a:solidFill>
                    <a:schemeClr val="dk1"/>
                  </a:solidFill>
                </a:rPr>
                <a:t>nrOfPstBeams = 0</a:t>
              </a:r>
              <a:endParaRPr sz="700" i="1">
                <a:solidFill>
                  <a:schemeClr val="dk1"/>
                </a:solidFill>
              </a:endParaRPr>
            </a:p>
          </p:txBody>
        </p:sp>
        <p:sp>
          <p:nvSpPr>
            <p:cNvPr id="179" name="Google Shape;454;p19">
              <a:extLst>
                <a:ext uri="{FF2B5EF4-FFF2-40B4-BE49-F238E27FC236}">
                  <a16:creationId xmlns:a16="http://schemas.microsoft.com/office/drawing/2014/main" id="{672B7368-7171-41FF-ADBD-31748A146CD5}"/>
                </a:ext>
              </a:extLst>
            </p:cNvPr>
            <p:cNvSpPr/>
            <p:nvPr/>
          </p:nvSpPr>
          <p:spPr>
            <a:xfrm>
              <a:off x="4993310" y="2229147"/>
              <a:ext cx="1454700" cy="7092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dk1"/>
                  </a:solidFill>
                </a:rPr>
                <a:t>capSub1Imaging</a:t>
              </a:r>
              <a:endParaRPr sz="700"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adminMode = ONLINE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healthStatus = OK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state = ON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obsState  = SCANNING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obsMode = IMG-CONTINUUM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nrOfBaselines = 512</a:t>
              </a:r>
              <a:endParaRPr sz="700" i="1">
                <a:solidFill>
                  <a:schemeClr val="dk1"/>
                </a:solidFill>
              </a:endParaRPr>
            </a:p>
          </p:txBody>
        </p:sp>
        <p:sp>
          <p:nvSpPr>
            <p:cNvPr id="180" name="Google Shape;450;p19">
              <a:extLst>
                <a:ext uri="{FF2B5EF4-FFF2-40B4-BE49-F238E27FC236}">
                  <a16:creationId xmlns:a16="http://schemas.microsoft.com/office/drawing/2014/main" id="{F1153559-9454-4730-B6D1-99B0DAEF4939}"/>
                </a:ext>
              </a:extLst>
            </p:cNvPr>
            <p:cNvSpPr/>
            <p:nvPr/>
          </p:nvSpPr>
          <p:spPr>
            <a:xfrm>
              <a:off x="4990425" y="2937143"/>
              <a:ext cx="1454700" cy="7092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dk1"/>
                  </a:solidFill>
                </a:rPr>
                <a:t>capSub1PssBeams</a:t>
              </a:r>
              <a:endParaRPr sz="700"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adminMode = OFFLINE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healthStatus = OK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state = ON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obsState = IDLE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obsMode = PULSAR-SEARCH</a:t>
              </a:r>
              <a:br>
                <a:rPr lang="en-GB" sz="700" i="1">
                  <a:solidFill>
                    <a:schemeClr val="dk1"/>
                  </a:solidFill>
                </a:rPr>
              </a:br>
              <a:r>
                <a:rPr lang="en-GB" sz="700" i="1">
                  <a:solidFill>
                    <a:schemeClr val="dk1"/>
                  </a:solidFill>
                </a:rPr>
                <a:t>nrOfPssBeams = 4</a:t>
              </a:r>
              <a:endParaRPr sz="700" i="1">
                <a:solidFill>
                  <a:schemeClr val="dk1"/>
                </a:solidFill>
              </a:endParaRPr>
            </a:p>
          </p:txBody>
        </p:sp>
        <p:sp>
          <p:nvSpPr>
            <p:cNvPr id="181" name="Google Shape;460;p19">
              <a:extLst>
                <a:ext uri="{FF2B5EF4-FFF2-40B4-BE49-F238E27FC236}">
                  <a16:creationId xmlns:a16="http://schemas.microsoft.com/office/drawing/2014/main" id="{1291BDFF-F526-46BB-AC12-8225EE2EE1F1}"/>
                </a:ext>
              </a:extLst>
            </p:cNvPr>
            <p:cNvSpPr/>
            <p:nvPr/>
          </p:nvSpPr>
          <p:spPr>
            <a:xfrm>
              <a:off x="4990425" y="4352975"/>
              <a:ext cx="1454700" cy="7518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dk1"/>
                  </a:solidFill>
                </a:rPr>
                <a:t>capSub1VlbiBeams</a:t>
              </a:r>
              <a:endParaRPr sz="700" b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adminMode = OFFLINE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healthStatus = OK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state = ON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obsState = IDLE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obsMode = IDLE</a:t>
              </a:r>
              <a:endParaRPr sz="700" i="1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i="1">
                  <a:solidFill>
                    <a:schemeClr val="dk1"/>
                  </a:solidFill>
                </a:rPr>
                <a:t>nrOfVlbiBeams = 0</a:t>
              </a:r>
              <a:endParaRPr sz="700" i="1">
                <a:solidFill>
                  <a:schemeClr val="dk1"/>
                </a:solidFill>
              </a:endParaRPr>
            </a:p>
          </p:txBody>
        </p:sp>
      </p:grpSp>
      <p:cxnSp>
        <p:nvCxnSpPr>
          <p:cNvPr id="182" name="Google Shape;467;p19">
            <a:extLst>
              <a:ext uri="{FF2B5EF4-FFF2-40B4-BE49-F238E27FC236}">
                <a16:creationId xmlns:a16="http://schemas.microsoft.com/office/drawing/2014/main" id="{585A32C6-6233-43B2-8042-FFCF1F1E1711}"/>
              </a:ext>
            </a:extLst>
          </p:cNvPr>
          <p:cNvCxnSpPr>
            <a:stCxn id="162" idx="0"/>
            <a:endCxn id="103" idx="3"/>
          </p:cNvCxnSpPr>
          <p:nvPr/>
        </p:nvCxnSpPr>
        <p:spPr>
          <a:xfrm flipH="1" flipV="1">
            <a:off x="3403536" y="1966125"/>
            <a:ext cx="2845186" cy="209766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3" name="Google Shape;468;p19">
            <a:extLst>
              <a:ext uri="{FF2B5EF4-FFF2-40B4-BE49-F238E27FC236}">
                <a16:creationId xmlns:a16="http://schemas.microsoft.com/office/drawing/2014/main" id="{EE9CFD24-9C40-477A-9C2A-7C6D54429E64}"/>
              </a:ext>
            </a:extLst>
          </p:cNvPr>
          <p:cNvCxnSpPr>
            <a:stCxn id="156" idx="0"/>
            <a:endCxn id="184" idx="3"/>
          </p:cNvCxnSpPr>
          <p:nvPr/>
        </p:nvCxnSpPr>
        <p:spPr>
          <a:xfrm flipH="1" flipV="1">
            <a:off x="3174068" y="2163893"/>
            <a:ext cx="2404454" cy="240634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4" name="Google Shape;457;p19">
            <a:extLst>
              <a:ext uri="{FF2B5EF4-FFF2-40B4-BE49-F238E27FC236}">
                <a16:creationId xmlns:a16="http://schemas.microsoft.com/office/drawing/2014/main" id="{D93F6215-7EAB-423B-84EF-4E82C7891253}"/>
              </a:ext>
            </a:extLst>
          </p:cNvPr>
          <p:cNvSpPr/>
          <p:nvPr/>
        </p:nvSpPr>
        <p:spPr>
          <a:xfrm>
            <a:off x="1731968" y="1823843"/>
            <a:ext cx="1442100" cy="68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TM Subarray.m.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state = ON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healthStatus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adminMode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obsState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obsMode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85" name="Google Shape;430;p19">
            <a:extLst>
              <a:ext uri="{FF2B5EF4-FFF2-40B4-BE49-F238E27FC236}">
                <a16:creationId xmlns:a16="http://schemas.microsoft.com/office/drawing/2014/main" id="{341D13F7-560B-41E9-8838-DD513A2D0396}"/>
              </a:ext>
            </a:extLst>
          </p:cNvPr>
          <p:cNvSpPr/>
          <p:nvPr/>
        </p:nvSpPr>
        <p:spPr>
          <a:xfrm>
            <a:off x="5447580" y="3192885"/>
            <a:ext cx="1185300" cy="4611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CSP_MID EltMaster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state = ON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adminMode = ENABLED</a:t>
            </a:r>
            <a:endParaRPr sz="700">
              <a:solidFill>
                <a:schemeClr val="dk1"/>
              </a:solidFill>
            </a:endParaRPr>
          </a:p>
        </p:txBody>
      </p:sp>
      <p:cxnSp>
        <p:nvCxnSpPr>
          <p:cNvPr id="186" name="Google Shape;469;p19">
            <a:extLst>
              <a:ext uri="{FF2B5EF4-FFF2-40B4-BE49-F238E27FC236}">
                <a16:creationId xmlns:a16="http://schemas.microsoft.com/office/drawing/2014/main" id="{B750E7C3-D7CA-4359-B50A-8696EC3A3946}"/>
              </a:ext>
            </a:extLst>
          </p:cNvPr>
          <p:cNvCxnSpPr>
            <a:stCxn id="141" idx="1"/>
            <a:endCxn id="184" idx="3"/>
          </p:cNvCxnSpPr>
          <p:nvPr/>
        </p:nvCxnSpPr>
        <p:spPr>
          <a:xfrm flipH="1">
            <a:off x="3174068" y="2071762"/>
            <a:ext cx="1980068" cy="9213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7" name="Google Shape;470;p19">
            <a:extLst>
              <a:ext uri="{FF2B5EF4-FFF2-40B4-BE49-F238E27FC236}">
                <a16:creationId xmlns:a16="http://schemas.microsoft.com/office/drawing/2014/main" id="{BEABC75C-7A81-4F55-9813-2BD0254A035E}"/>
              </a:ext>
            </a:extLst>
          </p:cNvPr>
          <p:cNvCxnSpPr>
            <a:stCxn id="142" idx="1"/>
            <a:endCxn id="188" idx="3"/>
          </p:cNvCxnSpPr>
          <p:nvPr/>
        </p:nvCxnSpPr>
        <p:spPr>
          <a:xfrm flipH="1" flipV="1">
            <a:off x="3066361" y="2316912"/>
            <a:ext cx="2155750" cy="1996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8" name="Google Shape;471;p19">
            <a:extLst>
              <a:ext uri="{FF2B5EF4-FFF2-40B4-BE49-F238E27FC236}">
                <a16:creationId xmlns:a16="http://schemas.microsoft.com/office/drawing/2014/main" id="{2070DA96-EE74-4D8A-9226-EB2E8798679F}"/>
              </a:ext>
            </a:extLst>
          </p:cNvPr>
          <p:cNvSpPr/>
          <p:nvPr/>
        </p:nvSpPr>
        <p:spPr>
          <a:xfrm>
            <a:off x="1542961" y="1983312"/>
            <a:ext cx="1523400" cy="66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TM SubarrayN(16+)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adminMode = ONLINE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state = ON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obsState = CONFIGURING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obsMode = VLBI</a:t>
            </a:r>
            <a:endParaRPr sz="700">
              <a:solidFill>
                <a:schemeClr val="dk1"/>
              </a:solidFill>
            </a:endParaRPr>
          </a:p>
        </p:txBody>
      </p:sp>
      <p:cxnSp>
        <p:nvCxnSpPr>
          <p:cNvPr id="189" name="Google Shape;472;p19">
            <a:extLst>
              <a:ext uri="{FF2B5EF4-FFF2-40B4-BE49-F238E27FC236}">
                <a16:creationId xmlns:a16="http://schemas.microsoft.com/office/drawing/2014/main" id="{0F1323D4-6EF3-4894-895E-F8B81375B9B7}"/>
              </a:ext>
            </a:extLst>
          </p:cNvPr>
          <p:cNvCxnSpPr>
            <a:stCxn id="140" idx="1"/>
            <a:endCxn id="103" idx="3"/>
          </p:cNvCxnSpPr>
          <p:nvPr/>
        </p:nvCxnSpPr>
        <p:spPr>
          <a:xfrm flipH="1">
            <a:off x="3403536" y="1490987"/>
            <a:ext cx="1655775" cy="4751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0" name="Google Shape;473;p19">
            <a:extLst>
              <a:ext uri="{FF2B5EF4-FFF2-40B4-BE49-F238E27FC236}">
                <a16:creationId xmlns:a16="http://schemas.microsoft.com/office/drawing/2014/main" id="{89D5F146-2C84-4360-BCD2-9C4FA0D9C63D}"/>
              </a:ext>
            </a:extLst>
          </p:cNvPr>
          <p:cNvCxnSpPr>
            <a:stCxn id="185" idx="0"/>
            <a:endCxn id="130" idx="2"/>
          </p:cNvCxnSpPr>
          <p:nvPr/>
        </p:nvCxnSpPr>
        <p:spPr>
          <a:xfrm flipH="1" flipV="1">
            <a:off x="2144993" y="1427941"/>
            <a:ext cx="3895237" cy="176494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434;p19">
            <a:extLst>
              <a:ext uri="{FF2B5EF4-FFF2-40B4-BE49-F238E27FC236}">
                <a16:creationId xmlns:a16="http://schemas.microsoft.com/office/drawing/2014/main" id="{949649A0-A74B-40D8-9A0E-1EA2AC5ADFF6}"/>
              </a:ext>
            </a:extLst>
          </p:cNvPr>
          <p:cNvSpPr/>
          <p:nvPr/>
        </p:nvSpPr>
        <p:spPr>
          <a:xfrm>
            <a:off x="3542993" y="1085823"/>
            <a:ext cx="1185300" cy="4611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SDP_MID  EltMaster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adminMode = ONLINE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i="1">
                <a:solidFill>
                  <a:schemeClr val="dk1"/>
                </a:solidFill>
              </a:rPr>
              <a:t>state=ON</a:t>
            </a:r>
            <a:endParaRPr sz="700" i="1">
              <a:solidFill>
                <a:schemeClr val="dk1"/>
              </a:solidFill>
            </a:endParaRPr>
          </a:p>
        </p:txBody>
      </p:sp>
      <p:cxnSp>
        <p:nvCxnSpPr>
          <p:cNvPr id="192" name="Google Shape;474;p19">
            <a:extLst>
              <a:ext uri="{FF2B5EF4-FFF2-40B4-BE49-F238E27FC236}">
                <a16:creationId xmlns:a16="http://schemas.microsoft.com/office/drawing/2014/main" id="{F01BDC23-43C1-4E90-9719-20C92EC52243}"/>
              </a:ext>
            </a:extLst>
          </p:cNvPr>
          <p:cNvCxnSpPr>
            <a:stCxn id="188" idx="0"/>
            <a:endCxn id="130" idx="2"/>
          </p:cNvCxnSpPr>
          <p:nvPr/>
        </p:nvCxnSpPr>
        <p:spPr>
          <a:xfrm rot="10800000">
            <a:off x="2145061" y="1428012"/>
            <a:ext cx="159600" cy="555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475;p19">
            <a:extLst>
              <a:ext uri="{FF2B5EF4-FFF2-40B4-BE49-F238E27FC236}">
                <a16:creationId xmlns:a16="http://schemas.microsoft.com/office/drawing/2014/main" id="{B435CA2A-146C-49BA-BB4B-365CA78DB35D}"/>
              </a:ext>
            </a:extLst>
          </p:cNvPr>
          <p:cNvCxnSpPr>
            <a:stCxn id="157" idx="0"/>
            <a:endCxn id="188" idx="3"/>
          </p:cNvCxnSpPr>
          <p:nvPr/>
        </p:nvCxnSpPr>
        <p:spPr>
          <a:xfrm flipH="1" flipV="1">
            <a:off x="3066361" y="2316912"/>
            <a:ext cx="1657861" cy="268512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4" name="Google Shape;476;p19">
            <a:extLst>
              <a:ext uri="{FF2B5EF4-FFF2-40B4-BE49-F238E27FC236}">
                <a16:creationId xmlns:a16="http://schemas.microsoft.com/office/drawing/2014/main" id="{1BCA11F3-5D8B-4944-BBD1-86F51C774332}"/>
              </a:ext>
            </a:extLst>
          </p:cNvPr>
          <p:cNvSpPr/>
          <p:nvPr/>
        </p:nvSpPr>
        <p:spPr>
          <a:xfrm>
            <a:off x="2371916" y="3558697"/>
            <a:ext cx="1185300" cy="620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D000N EltMaster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state = ON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adminMode = ENABLED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selectedBand = BAND 2</a:t>
            </a:r>
            <a:endParaRPr sz="700" i="1">
              <a:solidFill>
                <a:schemeClr val="dk1"/>
              </a:solidFill>
            </a:endParaRPr>
          </a:p>
        </p:txBody>
      </p:sp>
      <p:sp>
        <p:nvSpPr>
          <p:cNvPr id="195" name="Google Shape;421;p19">
            <a:extLst>
              <a:ext uri="{FF2B5EF4-FFF2-40B4-BE49-F238E27FC236}">
                <a16:creationId xmlns:a16="http://schemas.microsoft.com/office/drawing/2014/main" id="{869DA594-22FA-44DC-B77D-A99029DDD7CA}"/>
              </a:ext>
            </a:extLst>
          </p:cNvPr>
          <p:cNvSpPr/>
          <p:nvPr/>
        </p:nvSpPr>
        <p:spPr>
          <a:xfrm>
            <a:off x="2296468" y="3723727"/>
            <a:ext cx="1185300" cy="620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</a:rPr>
              <a:t>D0001 EltMaster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state = ON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healthStatus = OK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adminMode = ENABLED</a:t>
            </a: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>
                <a:solidFill>
                  <a:schemeClr val="dk1"/>
                </a:solidFill>
              </a:rPr>
              <a:t>selectedBand = BAND 2</a:t>
            </a:r>
            <a:endParaRPr sz="700" i="1">
              <a:solidFill>
                <a:schemeClr val="dk1"/>
              </a:solidFill>
            </a:endParaRPr>
          </a:p>
        </p:txBody>
      </p:sp>
      <p:cxnSp>
        <p:nvCxnSpPr>
          <p:cNvPr id="196" name="Google Shape;477;p19">
            <a:extLst>
              <a:ext uri="{FF2B5EF4-FFF2-40B4-BE49-F238E27FC236}">
                <a16:creationId xmlns:a16="http://schemas.microsoft.com/office/drawing/2014/main" id="{95375384-F363-4AF7-9058-7A0777B08EB3}"/>
              </a:ext>
            </a:extLst>
          </p:cNvPr>
          <p:cNvCxnSpPr>
            <a:cxnSpLocks/>
            <a:stCxn id="195" idx="0"/>
            <a:endCxn id="188" idx="2"/>
          </p:cNvCxnSpPr>
          <p:nvPr/>
        </p:nvCxnSpPr>
        <p:spPr>
          <a:xfrm flipH="1" flipV="1">
            <a:off x="2304661" y="2650512"/>
            <a:ext cx="584457" cy="107321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Esplosione: 14 punte 243">
            <a:extLst>
              <a:ext uri="{FF2B5EF4-FFF2-40B4-BE49-F238E27FC236}">
                <a16:creationId xmlns:a16="http://schemas.microsoft.com/office/drawing/2014/main" id="{FFC8CA6E-70AF-4B13-ABDA-DC2EBB4FDC5C}"/>
              </a:ext>
            </a:extLst>
          </p:cNvPr>
          <p:cNvSpPr/>
          <p:nvPr/>
        </p:nvSpPr>
        <p:spPr>
          <a:xfrm>
            <a:off x="1964248" y="976008"/>
            <a:ext cx="7877742" cy="4790042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different</a:t>
            </a:r>
            <a:r>
              <a:rPr lang="it-IT" sz="2400" dirty="0"/>
              <a:t> </a:t>
            </a:r>
            <a:r>
              <a:rPr lang="it-IT" sz="2400" dirty="0" err="1"/>
              <a:t>active</a:t>
            </a:r>
            <a:r>
              <a:rPr lang="it-IT" sz="2400" dirty="0"/>
              <a:t> </a:t>
            </a:r>
            <a:r>
              <a:rPr lang="it-IT" sz="2400" dirty="0" err="1"/>
              <a:t>components</a:t>
            </a:r>
            <a:r>
              <a:rPr lang="it-IT" sz="2400" dirty="0"/>
              <a:t> </a:t>
            </a:r>
            <a:r>
              <a:rPr lang="it-IT" sz="2400" dirty="0" err="1"/>
              <a:t>coordinating</a:t>
            </a:r>
            <a:r>
              <a:rPr lang="it-IT" sz="2400" dirty="0"/>
              <a:t>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other</a:t>
            </a:r>
            <a:r>
              <a:rPr lang="it-IT" sz="2400" dirty="0"/>
              <a:t> with the help of the TANGO-controls framework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2528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5F3AB5-CB9F-4FF7-B215-FA9F60966E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Prometheus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monitoring </a:t>
            </a:r>
            <a:r>
              <a:rPr lang="it-IT" dirty="0" err="1"/>
              <a:t>solution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2FB2120-4694-436E-AFB2-486F40BBC5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Google Shape;86;p15">
            <a:extLst>
              <a:ext uri="{FF2B5EF4-FFF2-40B4-BE49-F238E27FC236}">
                <a16:creationId xmlns:a16="http://schemas.microsoft.com/office/drawing/2014/main" id="{AA3ADB38-0D20-46A3-8CCB-94E29B4C250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10936" y="1464586"/>
            <a:ext cx="8220180" cy="5123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3914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BEA0EAFF-2307-4000-A90B-FD10EAB94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800" dirty="0"/>
              <a:t>It is an http server which answer to requests with time series text/information</a:t>
            </a:r>
          </a:p>
          <a:p>
            <a:r>
              <a:rPr lang="en-GB" sz="2800" dirty="0"/>
              <a:t>Every time series is uniquely identified by:</a:t>
            </a:r>
          </a:p>
          <a:p>
            <a:pPr lvl="1"/>
            <a:r>
              <a:rPr lang="en-GB" dirty="0"/>
              <a:t>its metric name and </a:t>
            </a:r>
          </a:p>
          <a:p>
            <a:pPr lvl="1"/>
            <a:r>
              <a:rPr lang="en-GB" dirty="0"/>
              <a:t>optional key-value pairs called labels.</a:t>
            </a:r>
          </a:p>
          <a:p>
            <a:pPr marL="186262" marR="186262" indent="0">
              <a:lnSpc>
                <a:spcPct val="142857"/>
              </a:lnSpc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-GB" sz="1600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cs typeface="Courier New"/>
              </a:rPr>
              <a:t>&lt;metric name&gt;{&lt;label name&gt;=&lt;label value&gt;, ...}</a:t>
            </a:r>
          </a:p>
          <a:p>
            <a:r>
              <a:rPr lang="en-GB" sz="2800" dirty="0"/>
              <a:t>It must have all the information related to the “instrument”</a:t>
            </a:r>
          </a:p>
          <a:p>
            <a:r>
              <a:rPr lang="en-GB" sz="2800" dirty="0"/>
              <a:t>Development information: </a:t>
            </a:r>
          </a:p>
          <a:p>
            <a:pPr lvl="1"/>
            <a:r>
              <a:rPr lang="en-GB" dirty="0">
                <a:hlinkClick r:id="rId2"/>
              </a:rPr>
              <a:t>https://prometheus.io/docs/practices/instrumentation/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Python client library for development</a:t>
            </a:r>
          </a:p>
          <a:p>
            <a:pPr lvl="2"/>
            <a:r>
              <a:rPr lang="en-GB" dirty="0">
                <a:hlinkClick r:id="rId3"/>
              </a:rPr>
              <a:t>https://github.com/prometheus/client_python</a:t>
            </a:r>
            <a:r>
              <a:rPr lang="en-GB" dirty="0"/>
              <a:t>  </a:t>
            </a:r>
          </a:p>
          <a:p>
            <a:pPr marL="0" indent="0">
              <a:buNone/>
            </a:pPr>
            <a:endParaRPr lang="en-GB" sz="2800" dirty="0"/>
          </a:p>
          <a:p>
            <a:endParaRPr lang="en-GB" sz="28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3491DD-83D4-46A0-BE85-DABBCEC9B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Prometheus</a:t>
            </a:r>
            <a:r>
              <a:rPr lang="it-IT" dirty="0"/>
              <a:t> </a:t>
            </a:r>
            <a:r>
              <a:rPr lang="it-IT" dirty="0" err="1"/>
              <a:t>exporter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34C0762-002F-4A6D-9848-1CED3464AD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ergamena 1 1">
            <a:extLst>
              <a:ext uri="{FF2B5EF4-FFF2-40B4-BE49-F238E27FC236}">
                <a16:creationId xmlns:a16="http://schemas.microsoft.com/office/drawing/2014/main" id="{27ECCB65-DFA2-468E-934C-F49B7BEA5B57}"/>
              </a:ext>
            </a:extLst>
          </p:cNvPr>
          <p:cNvSpPr/>
          <p:nvPr/>
        </p:nvSpPr>
        <p:spPr>
          <a:xfrm>
            <a:off x="5594629" y="2290329"/>
            <a:ext cx="6511637" cy="4045871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96885" indent="-357708">
              <a:buClr>
                <a:schemeClr val="dk1"/>
              </a:buClr>
              <a:buSzPts val="1800"/>
            </a:pPr>
            <a:r>
              <a:rPr lang="en-US" sz="2000" dirty="0"/>
              <a:t>4 types of metrics: </a:t>
            </a:r>
          </a:p>
          <a:p>
            <a:pPr marL="596885" indent="-357708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Counter: </a:t>
            </a:r>
            <a:r>
              <a:rPr lang="it-IT" sz="2000" dirty="0"/>
              <a:t>cumulative </a:t>
            </a:r>
            <a:r>
              <a:rPr lang="it-IT" sz="2000" dirty="0" err="1"/>
              <a:t>metric</a:t>
            </a:r>
            <a:endParaRPr lang="en-US" sz="2000" dirty="0"/>
          </a:p>
          <a:p>
            <a:pPr marL="596885" indent="-357708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Gauge: single numerical value that can arbitrarily go up and down</a:t>
            </a:r>
          </a:p>
          <a:p>
            <a:pPr marL="596885" indent="-357708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Histogram: samples observations (usually things like request durations or response sizes) and counts them in configurable buckets</a:t>
            </a:r>
          </a:p>
          <a:p>
            <a:pPr marL="596885" indent="-357708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Summary: samples observations (similar to a </a:t>
            </a:r>
            <a:r>
              <a:rPr lang="en-US" sz="2000" i="1" dirty="0"/>
              <a:t>histogram</a:t>
            </a:r>
            <a:r>
              <a:rPr lang="en-US" sz="2000" dirty="0"/>
              <a:t>)</a:t>
            </a:r>
          </a:p>
          <a:p>
            <a:pPr algn="ctr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93456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1662DF08-893E-4A28-83C4-26BEC023A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Engine for displaying data on web coming from many data sources</a:t>
            </a:r>
          </a:p>
          <a:p>
            <a:pPr lvl="1"/>
            <a:r>
              <a:rPr lang="en-GB" dirty="0"/>
              <a:t>Working with </a:t>
            </a:r>
            <a:r>
              <a:rPr lang="en-GB" dirty="0" err="1"/>
              <a:t>grafana</a:t>
            </a:r>
            <a:r>
              <a:rPr lang="en-GB" dirty="0"/>
              <a:t> means to create dashboards which allows to understand something</a:t>
            </a:r>
          </a:p>
          <a:p>
            <a:r>
              <a:rPr lang="en-GB" dirty="0"/>
              <a:t>Plugin architecture where a plugin can be:</a:t>
            </a:r>
          </a:p>
          <a:p>
            <a:pPr lvl="1"/>
            <a:r>
              <a:rPr lang="en-GB" dirty="0"/>
              <a:t>A panel</a:t>
            </a:r>
          </a:p>
          <a:p>
            <a:pPr lvl="1"/>
            <a:r>
              <a:rPr lang="en-GB" dirty="0"/>
              <a:t>A data source</a:t>
            </a:r>
          </a:p>
          <a:p>
            <a:pPr lvl="1"/>
            <a:r>
              <a:rPr lang="en-GB" dirty="0"/>
              <a:t>An app (combination of data source and panels for a specific purpose)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B3425ED-E8DC-402C-954D-8D22F47888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Grafana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120A20-5F9D-4C49-9C2B-6F2D65D50F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735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C7CB46-F9D0-49D8-B7CC-2F9CFB0889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1285" y="521800"/>
            <a:ext cx="9485675" cy="619941"/>
          </a:xfrm>
        </p:spPr>
        <p:txBody>
          <a:bodyPr/>
          <a:lstStyle/>
          <a:p>
            <a:r>
              <a:rPr lang="it-IT" dirty="0"/>
              <a:t>TANGO-</a:t>
            </a:r>
            <a:r>
              <a:rPr lang="it-IT" dirty="0" err="1"/>
              <a:t>Grafana</a:t>
            </a:r>
            <a:r>
              <a:rPr lang="it-IT" dirty="0"/>
              <a:t>: PROMETHEUS + GRAFANA + TANGO-controls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EE590A6-1DD5-4E36-B1C9-090E92D6BC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Immagine 23">
            <a:extLst>
              <a:ext uri="{FF2B5EF4-FFF2-40B4-BE49-F238E27FC236}">
                <a16:creationId xmlns:a16="http://schemas.microsoft.com/office/drawing/2014/main" id="{FECE0CEF-0318-4F0E-B608-75D18DE43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09" y="1647552"/>
            <a:ext cx="10797381" cy="46886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523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EE2545A-BCF2-4CDE-A637-89453CEF7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Read all the attributes from a TANGO control system </a:t>
            </a:r>
          </a:p>
          <a:p>
            <a:r>
              <a:rPr lang="en-GB" sz="3200" dirty="0"/>
              <a:t>Timeout set at 10ms</a:t>
            </a:r>
          </a:p>
          <a:p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70ADC0D-6953-4A2E-856E-7F52E63E8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TANGO-</a:t>
            </a:r>
            <a:r>
              <a:rPr lang="it-IT" dirty="0" err="1"/>
              <a:t>Exporter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625BBE4-98CB-47BF-9491-C2784F8F9E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FCA4DE5-FC7C-448F-BA53-1EEDF4F4C8E0}"/>
              </a:ext>
            </a:extLst>
          </p:cNvPr>
          <p:cNvSpPr txBox="1"/>
          <p:nvPr/>
        </p:nvSpPr>
        <p:spPr>
          <a:xfrm>
            <a:off x="746301" y="3044951"/>
            <a:ext cx="5349699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lvl="0" indent="0" algn="l" rtl="0"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device_attribute</a:t>
            </a:r>
            <a:r>
              <a:rPr lang="en-GB" sz="1800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lvl="0" indent="457200" algn="l" rtl="0"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device="</a:t>
            </a:r>
            <a:r>
              <a:rPr lang="en-GB" sz="1800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mid_csp_cbf</a:t>
            </a:r>
            <a:r>
              <a:rPr lang="en-GB" sz="1800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GB" sz="1800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pssconfig</a:t>
            </a:r>
            <a:r>
              <a:rPr lang="en-GB" sz="1800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/01",</a:t>
            </a:r>
          </a:p>
          <a:p>
            <a:pPr marL="0" lvl="0" indent="457200" algn="l" rtl="0"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dim_x</a:t>
            </a:r>
            <a:r>
              <a:rPr lang="en-GB" sz="1800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="1",dim_y="0",</a:t>
            </a:r>
          </a:p>
          <a:p>
            <a:pPr marL="0" lvl="0" indent="457200" algn="l" rtl="0"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label="</a:t>
            </a:r>
            <a:r>
              <a:rPr lang="en-GB" sz="1800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obsState</a:t>
            </a:r>
            <a:r>
              <a:rPr lang="en-GB" sz="1800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lvl="0" indent="457200" algn="l" rtl="0"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name="</a:t>
            </a:r>
            <a:r>
              <a:rPr lang="en-GB" sz="1800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obsState</a:t>
            </a:r>
            <a:r>
              <a:rPr lang="en-GB" sz="1800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lvl="0" indent="457200" algn="l" rtl="0"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str_value</a:t>
            </a:r>
            <a:r>
              <a:rPr lang="en-GB" sz="1800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="IDLE",</a:t>
            </a:r>
          </a:p>
          <a:p>
            <a:pPr marL="0" lvl="0" indent="457200" algn="l" rtl="0"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type="</a:t>
            </a:r>
            <a:r>
              <a:rPr lang="en-GB" sz="1800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enum</a:t>
            </a:r>
            <a:r>
              <a:rPr lang="en-GB" sz="1800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lvl="0" indent="457200" algn="l" rtl="0"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x="0",y="0"</a:t>
            </a:r>
          </a:p>
          <a:p>
            <a:pPr marL="0" lvl="0" indent="0" algn="l" rtl="0"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 0.0</a:t>
            </a:r>
          </a:p>
        </p:txBody>
      </p:sp>
      <p:pic>
        <p:nvPicPr>
          <p:cNvPr id="7" name="Google Shape;140;p19">
            <a:extLst>
              <a:ext uri="{FF2B5EF4-FFF2-40B4-BE49-F238E27FC236}">
                <a16:creationId xmlns:a16="http://schemas.microsoft.com/office/drawing/2014/main" id="{809F35B3-7EB2-411C-91D0-2BAEDB171C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16937" y="1767082"/>
            <a:ext cx="8914452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225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8DBF206-1D52-46FA-B76C-4F561FD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8CF0997-65E6-49E1-9324-71CAEB45E9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" dirty="0"/>
              <a:t>Prometheus graph engine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EE9F5B-EAC0-48C3-BA65-8257AE6A47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Google Shape;154;p20">
            <a:extLst>
              <a:ext uri="{FF2B5EF4-FFF2-40B4-BE49-F238E27FC236}">
                <a16:creationId xmlns:a16="http://schemas.microsoft.com/office/drawing/2014/main" id="{03680463-37D9-436F-9A4E-50AE4986D6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512" y="1446192"/>
            <a:ext cx="11932975" cy="4625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92042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381950D-8F9B-4C0C-9361-3F40143C056F}">
  <we:reference id="wa200000113" version="1.0.0.0" store="en-001" storeType="OMEX"/>
  <we:alternateReferences>
    <we:reference id="wa200000113" version="1.0.0.0" store="en-00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3722</TotalTime>
  <Words>1614</Words>
  <Application>Microsoft Office PowerPoint</Application>
  <PresentationFormat>Widescreen</PresentationFormat>
  <Paragraphs>370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4" baseType="lpstr">
      <vt:lpstr>Courier New</vt:lpstr>
      <vt:lpstr>Arial</vt:lpstr>
      <vt:lpstr>Courier10 BT</vt:lpstr>
      <vt:lpstr>Calibri</vt:lpstr>
      <vt:lpstr>Custom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matteo.dicarlo@IstNazAstrofisica.onmicrosoft.com</dc:creator>
  <cp:lastModifiedBy>Matteo Di Carlo</cp:lastModifiedBy>
  <cp:revision>193</cp:revision>
  <dcterms:created xsi:type="dcterms:W3CDTF">2014-02-11T10:41:18Z</dcterms:created>
  <dcterms:modified xsi:type="dcterms:W3CDTF">2020-11-18T10:29:51Z</dcterms:modified>
</cp:coreProperties>
</file>